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7" r:id="rId3"/>
    <p:sldId id="280" r:id="rId4"/>
    <p:sldId id="259" r:id="rId5"/>
    <p:sldId id="278" r:id="rId6"/>
    <p:sldId id="279" r:id="rId7"/>
    <p:sldId id="282" r:id="rId8"/>
    <p:sldId id="287" r:id="rId9"/>
    <p:sldId id="260" r:id="rId10"/>
    <p:sldId id="288" r:id="rId11"/>
    <p:sldId id="281" r:id="rId12"/>
    <p:sldId id="284" r:id="rId13"/>
    <p:sldId id="283" r:id="rId14"/>
    <p:sldId id="262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1B8"/>
    <a:srgbClr val="FD9F28"/>
    <a:srgbClr val="D0C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76B93-E617-4B04-B3E3-191BE1F5A873}" v="42" dt="2025-08-21T04:26:45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632"/>
  </p:normalViewPr>
  <p:slideViewPr>
    <p:cSldViewPr snapToGrid="0">
      <p:cViewPr>
        <p:scale>
          <a:sx n="125" d="100"/>
          <a:sy n="125" d="100"/>
        </p:scale>
        <p:origin x="1152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487D6-98BC-4A30-BBAE-37DDFF8E7724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DC7AC-B881-498F-A16D-81F5D170C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851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F89D6-2F08-194C-6922-404D0F6F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9B122F-9A1A-5355-5DAD-7A849593F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C59876-86A9-5C7C-E569-B0C022E5F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801821-B1AA-CF01-9FA9-C2FD7ED7B0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C7AC-B881-498F-A16D-81F5D170C51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76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EF3DD-D9CF-79F7-BFA0-D018CA38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5CE211-9F1F-7407-F694-4E7C49201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5CA601-8F53-CE8F-4B24-CB2605227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DA5E15-2093-2184-9404-43E4804D3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C7AC-B881-498F-A16D-81F5D170C5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61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C7AC-B881-498F-A16D-81F5D170C5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228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095EF-250C-BA22-23FD-4CDB22380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D11CD2-AA5F-DA9C-9F26-88A96389D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68737-AC79-9BC3-65A0-C1C516DFA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62617E-E64C-D119-FEDB-0881A0045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C7AC-B881-498F-A16D-81F5D170C5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173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FE595-2145-3AF8-FA8E-42BB75AE7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659BF1-4B46-650E-DAA4-0EC70CDB5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06DBAE-EFFA-6238-9447-8480ECBCF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F071A-BAB7-11B5-7656-F39563223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C7AC-B881-498F-A16D-81F5D170C5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39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C7AC-B881-498F-A16D-81F5D170C5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23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2D6BF-DBB8-E800-4A51-A322777C0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9003F1-FA9D-CED5-D564-7DA1D5A8A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AFBDF8-519C-4C0C-E0CF-C1DAD169A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37D222-D125-DF27-38DA-942A3012B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C7AC-B881-498F-A16D-81F5D170C5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2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76D26-2296-A938-BA1E-553E4007D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7BBC68-13F7-F3C6-C2CD-1234845AF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173ED-4CA8-4B58-C957-F08BDC6E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24332-C700-8469-3EA5-95530413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61BE7-1706-AB19-CB3F-BE788331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5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1F11A-771E-D68B-6CF4-601BD275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E59D3-D7F9-9A8F-3DFE-5926FBD09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74346-D6BE-6A55-87B6-21060F93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4A93D-12D3-B217-686B-A5D3A4D6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27E0FE-A630-8CA3-264A-F8D2F705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0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6C6D3C-0AD2-827E-B8A6-04DDF98C9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282D50-C19F-673E-4887-455513588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E31EE-87CE-9D7D-1A9C-4A879BFE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FCE7C-1CCA-98BB-100A-A87F6208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25B2A-1243-BAE3-CF19-E760433F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2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1EEDC-71E9-A4AF-E733-1822D158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34D31-CF47-AF8B-7A56-B61AF571C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B114A-1E8E-5AD9-EA8A-EFE73BF2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6822FD-451D-16B4-3862-8F8E0997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D8447-6AB5-E055-4597-D72B0070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CF774-FC02-4B82-7955-AFA8FB22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A3E07E-22C7-C71C-C76B-4F064152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96A42-9AE4-D757-117C-7315775C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3187E-60B3-5FF9-8E99-9F2E3D72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82A976-2EE9-2A43-71B5-B1892276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86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82795-805C-79B3-76B6-10DE07AE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99039-6B7A-70EB-5C6F-E3CCE7FD1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3F498-BE80-C491-E7B1-F0D69B19F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3494FF-3767-24AF-1C6F-82290A19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C8AD58-9C80-C465-F005-5B68EB25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6AC7B-C8E3-E5F8-C8F6-55BA7579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7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5CE6C-F4F1-45AA-482B-6706A4BF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1A35E8-F61D-D8E7-AF2C-FC4266829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F96C17-2F57-2487-7769-91820F1BA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2AF6F3-746B-478D-9322-2286E0FEF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18C909-422C-6198-FCCD-2BFE66008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4502F0-0601-4CC2-E382-9D2EF465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78FFE3-DFD3-FBB6-5539-27A14C36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6A9D44-BEB5-55AE-9FD6-3FF3F0B8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2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D561F-65D3-D80C-78A0-F0E1581B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C03DA-5008-37E3-A061-60EB4934D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EED762-3D58-77EB-BDEE-0A0BC5481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D7D0CE-4E20-C114-FC22-927F2A8C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15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5CD311-E741-676F-6128-E4029FB0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2AC3F0-D63D-D648-12CE-24365477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433BE-6622-8680-09A1-E88A5F16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6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A4DA6-5092-3F1C-B0EA-38C1CBC0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91984A-1E82-2281-C66A-F753937A0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5ED22F-A406-57DB-4482-09E1AA749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A000B-ED82-CA45-5C34-6008B2D4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DC5BF9-0E81-39FF-8F01-8C2D2FE6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E91D0C-9B69-7098-BB9B-3C58DBF6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49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3B4B9-6293-4DC7-E033-A5E84E63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753CE8-CD58-3875-456B-7FDA2EEA8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38279-CC4D-C1A5-7870-A97F188F5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68D29-C291-53F1-F16C-D8BBAA1A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0900A3-12C7-52C4-C44C-46BD6605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B1D897-96B8-163D-FB63-D5950994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882AFE-7673-B43C-1E68-D9267A99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CD9AE4-E196-0D2A-B17D-3164C9E0C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827A80-A78B-84BD-F1C5-6C5B07FE6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5BBB52-08C8-49F1-AE42-B4579E244DCD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97448A-3817-3B95-DD3E-FBDF27A93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F01E5-98B2-056A-9F06-B402C3604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B565C5-005F-4F8B-9684-ABD2478DB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4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0EAA8B-E7AB-0D44-1842-536F5E776750}"/>
              </a:ext>
            </a:extLst>
          </p:cNvPr>
          <p:cNvSpPr/>
          <p:nvPr/>
        </p:nvSpPr>
        <p:spPr>
          <a:xfrm>
            <a:off x="0" y="3429000"/>
            <a:ext cx="12192000" cy="2990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746C9-4994-E40F-E4EA-0AB32AB86D67}"/>
              </a:ext>
            </a:extLst>
          </p:cNvPr>
          <p:cNvSpPr txBox="1"/>
          <p:nvPr/>
        </p:nvSpPr>
        <p:spPr>
          <a:xfrm>
            <a:off x="227818" y="4087345"/>
            <a:ext cx="107726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반려동물 대상 진단보조  </a:t>
            </a:r>
            <a:r>
              <a:rPr lang="en-US" altLang="ko-KR" sz="4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AI </a:t>
            </a:r>
            <a:r>
              <a:rPr lang="ko-KR" altLang="en-US" sz="4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솔루션</a:t>
            </a:r>
            <a:endParaRPr lang="en-US" altLang="ko-KR" sz="4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ko-KR" altLang="en-US" sz="20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동물병원 웨어러블 딥러닝 기반 </a:t>
            </a:r>
            <a:r>
              <a:rPr lang="ko-KR" altLang="en-US" sz="2000" spc="-5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환축</a:t>
            </a:r>
            <a:r>
              <a:rPr lang="ko-KR" altLang="en-US" sz="20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 장치 및 진단보조 </a:t>
            </a:r>
            <a:r>
              <a:rPr lang="en-US" altLang="ko-KR" sz="20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AI</a:t>
            </a:r>
            <a:r>
              <a:rPr lang="ko-KR" altLang="en-US" sz="20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솔루션</a:t>
            </a:r>
            <a:endParaRPr lang="en-US" altLang="ko-KR" sz="20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07BC7-3F97-463C-74AC-A27357E8F0F3}"/>
              </a:ext>
            </a:extLst>
          </p:cNvPr>
          <p:cNvSpPr txBox="1"/>
          <p:nvPr/>
        </p:nvSpPr>
        <p:spPr>
          <a:xfrm>
            <a:off x="10655650" y="611149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ko-KR" sz="1400" u="none" strike="noStrike" spc="-150" dirty="0">
                <a:solidFill>
                  <a:srgbClr val="9E9E9E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주식회사</a:t>
            </a:r>
            <a:r>
              <a:rPr lang="en-US" altLang="ko-KR" sz="1400" u="none" strike="noStrike" spc="-150" dirty="0">
                <a:solidFill>
                  <a:srgbClr val="9E9E9E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r>
              <a:rPr lang="ko-KR" altLang="ko-KR" sz="1400" u="none" strike="noStrike" spc="-150" dirty="0">
                <a:solidFill>
                  <a:srgbClr val="9E9E9E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크림오프</a:t>
            </a:r>
          </a:p>
        </p:txBody>
      </p:sp>
    </p:spTree>
    <p:extLst>
      <p:ext uri="{BB962C8B-B14F-4D97-AF65-F5344CB8AC3E}">
        <p14:creationId xmlns:p14="http://schemas.microsoft.com/office/powerpoint/2010/main" val="1296753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1CEAB-4C7C-20EA-4A7B-4A1FBD3E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3F4271-F8B3-1FAA-8C61-4B5A3DE82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E5BE4-6DB2-3B8D-BB51-2D87E4D8C841}"/>
              </a:ext>
            </a:extLst>
          </p:cNvPr>
          <p:cNvSpPr txBox="1"/>
          <p:nvPr/>
        </p:nvSpPr>
        <p:spPr>
          <a:xfrm>
            <a:off x="5663830" y="475927"/>
            <a:ext cx="864340" cy="596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1300"/>
              </a:lnSpc>
            </a:pPr>
            <a:r>
              <a:rPr lang="en-US" altLang="ko-KR" sz="36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BM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070522-1E61-B663-46BE-3A3D9A4FED9C}"/>
              </a:ext>
            </a:extLst>
          </p:cNvPr>
          <p:cNvSpPr/>
          <p:nvPr/>
        </p:nvSpPr>
        <p:spPr>
          <a:xfrm>
            <a:off x="2335045" y="1914524"/>
            <a:ext cx="1514476" cy="1514476"/>
          </a:xfrm>
          <a:prstGeom prst="ellipse">
            <a:avLst/>
          </a:prstGeom>
          <a:solidFill>
            <a:schemeClr val="bg1"/>
          </a:solidFill>
          <a:ln w="9525">
            <a:solidFill>
              <a:srgbClr val="3E61B8"/>
            </a:solidFill>
          </a:ln>
          <a:effectLst>
            <a:glow rad="889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7777"/>
              </a:lnSpc>
            </a:pPr>
            <a:r>
              <a:rPr lang="en-US" altLang="ko-KR" sz="20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E61B8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B2C</a:t>
            </a:r>
          </a:p>
          <a:p>
            <a:pPr lvl="0" algn="ctr">
              <a:lnSpc>
                <a:spcPct val="117777"/>
              </a:lnSpc>
            </a:pPr>
            <a:r>
              <a:rPr lang="en-US" altLang="ko-KR" sz="20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E61B8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2</a:t>
            </a:r>
          </a:p>
          <a:p>
            <a:pPr lvl="0" algn="ctr">
              <a:lnSpc>
                <a:spcPct val="117777"/>
              </a:lnSpc>
            </a:pPr>
            <a:r>
              <a:rPr lang="en-US" altLang="ko-KR" sz="20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E61B8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B </a:t>
            </a:r>
            <a:endParaRPr lang="ko-KR" altLang="ko-KR" sz="20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E61B8"/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5F0DD7A3-0172-6FB6-A88D-55B80B30BE32}"/>
              </a:ext>
            </a:extLst>
          </p:cNvPr>
          <p:cNvSpPr txBox="1"/>
          <p:nvPr/>
        </p:nvSpPr>
        <p:spPr>
          <a:xfrm>
            <a:off x="1413683" y="4672335"/>
            <a:ext cx="2780248" cy="167738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500"/>
              </a:spcBef>
              <a:buClr>
                <a:srgbClr val="3D3D3D"/>
              </a:buClr>
            </a:pP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일반 가정에서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APP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에서 사진 업로드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>
              <a:spcBef>
                <a:spcPts val="500"/>
              </a:spcBef>
              <a:buClr>
                <a:srgbClr val="3D3D3D"/>
              </a:buClr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시 피부질환 검진</a:t>
            </a:r>
            <a:endParaRPr lang="ko-KR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착용하고 있는 제품에서 부정맥 진단보조</a:t>
            </a:r>
            <a:endParaRPr lang="ko-KR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월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10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회 무료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10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회 초과시 토큰충전</a:t>
            </a:r>
            <a:endParaRPr lang="ko-KR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검진 후 주변 지역기반 병원추천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병원 추천 후 </a:t>
            </a:r>
            <a:r>
              <a:rPr lang="ko-KR" altLang="en-US" sz="12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예약시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건당 마케팅 비용  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9CF1B71-954A-D0F6-B718-A4477A82D55E}"/>
              </a:ext>
            </a:extLst>
          </p:cNvPr>
          <p:cNvSpPr/>
          <p:nvPr/>
        </p:nvSpPr>
        <p:spPr>
          <a:xfrm>
            <a:off x="1803066" y="4111066"/>
            <a:ext cx="2578434" cy="425207"/>
          </a:xfrm>
          <a:prstGeom prst="roundRect">
            <a:avLst>
              <a:gd name="adj" fmla="val 50000"/>
            </a:avLst>
          </a:prstGeom>
          <a:solidFill>
            <a:srgbClr val="FD9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>
              <a:lnSpc>
                <a:spcPct val="117777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솔루션 일반 고객 사용</a:t>
            </a:r>
            <a:endParaRPr lang="en-US" altLang="ko-KR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  <a:p>
            <a:pPr lvl="0" algn="ctr">
              <a:lnSpc>
                <a:spcPct val="117777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후 병원소개</a:t>
            </a:r>
            <a:endParaRPr lang="ko-KR" altLang="ko-KR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6E18941-CEF0-6AA6-B6CF-83485F4C98F3}"/>
              </a:ext>
            </a:extLst>
          </p:cNvPr>
          <p:cNvSpPr/>
          <p:nvPr/>
        </p:nvSpPr>
        <p:spPr>
          <a:xfrm>
            <a:off x="5175723" y="1914524"/>
            <a:ext cx="1514476" cy="1514476"/>
          </a:xfrm>
          <a:prstGeom prst="ellipse">
            <a:avLst/>
          </a:prstGeom>
          <a:solidFill>
            <a:schemeClr val="bg1"/>
          </a:solidFill>
          <a:ln w="9525">
            <a:solidFill>
              <a:srgbClr val="3E61B8"/>
            </a:solidFill>
          </a:ln>
          <a:effectLst>
            <a:glow rad="889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7777"/>
              </a:lnSpc>
            </a:pPr>
            <a:r>
              <a:rPr lang="ko-KR" altLang="ko-KR" sz="20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E61B8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상품연계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C2B39C2-803D-57E3-C901-C52437521F89}"/>
              </a:ext>
            </a:extLst>
          </p:cNvPr>
          <p:cNvSpPr/>
          <p:nvPr/>
        </p:nvSpPr>
        <p:spPr>
          <a:xfrm>
            <a:off x="4643745" y="4111066"/>
            <a:ext cx="2578434" cy="425207"/>
          </a:xfrm>
          <a:prstGeom prst="roundRect">
            <a:avLst>
              <a:gd name="adj" fmla="val 50000"/>
            </a:avLst>
          </a:prstGeom>
          <a:solidFill>
            <a:srgbClr val="FD9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>
              <a:lnSpc>
                <a:spcPct val="117777"/>
              </a:lnSpc>
            </a:pPr>
            <a:r>
              <a:rPr lang="ko-KR" altLang="ko-KR" sz="1400" spc="-5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보험상품</a:t>
            </a:r>
            <a:r>
              <a:rPr lang="en-US" altLang="ko-KR" sz="1400" spc="-5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 </a:t>
            </a:r>
            <a:r>
              <a:rPr lang="ko-KR" altLang="ko-KR" sz="1400" spc="-5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및</a:t>
            </a:r>
            <a:r>
              <a:rPr lang="en-US" altLang="ko-KR" sz="1400" spc="-5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 </a:t>
            </a:r>
            <a:r>
              <a:rPr lang="ko-KR" altLang="ko-KR" sz="1400" spc="-5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케어</a:t>
            </a:r>
            <a:r>
              <a:rPr lang="en-US" altLang="ko-KR" sz="1400" spc="-5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 </a:t>
            </a:r>
            <a:r>
              <a:rPr lang="ko-KR" altLang="ko-KR" sz="1400" spc="-5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제품</a:t>
            </a:r>
            <a:r>
              <a:rPr lang="en-US" altLang="ko-KR" sz="1400" spc="-5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 </a:t>
            </a:r>
            <a:r>
              <a:rPr lang="ko-KR" altLang="ko-KR" sz="1400" spc="-5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연결</a:t>
            </a:r>
            <a:endParaRPr lang="ko-KR" altLang="ko-KR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AEDFD72-4CA5-185E-C610-2AD0AB19188F}"/>
              </a:ext>
            </a:extLst>
          </p:cNvPr>
          <p:cNvSpPr/>
          <p:nvPr/>
        </p:nvSpPr>
        <p:spPr>
          <a:xfrm>
            <a:off x="8016401" y="1914524"/>
            <a:ext cx="1514476" cy="1514476"/>
          </a:xfrm>
          <a:prstGeom prst="ellipse">
            <a:avLst/>
          </a:prstGeom>
          <a:solidFill>
            <a:schemeClr val="bg1"/>
          </a:solidFill>
          <a:ln w="9525">
            <a:solidFill>
              <a:srgbClr val="3E61B8"/>
            </a:solidFill>
          </a:ln>
          <a:effectLst>
            <a:glow rad="889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7777"/>
              </a:lnSpc>
            </a:pPr>
            <a:r>
              <a:rPr lang="ko-KR" altLang="ko-KR" sz="2000" spc="-5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E61B8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데이터</a:t>
            </a:r>
            <a:endParaRPr lang="en-US" altLang="ko-KR" sz="2000" spc="-5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E61B8"/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  <a:p>
            <a:pPr algn="ctr">
              <a:lnSpc>
                <a:spcPct val="117777"/>
              </a:lnSpc>
            </a:pPr>
            <a:r>
              <a:rPr lang="ko-KR" altLang="ko-KR" sz="2000" spc="-5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E61B8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판매</a:t>
            </a:r>
            <a:endParaRPr lang="ko-KR" altLang="ko-KR" sz="20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E61B8"/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D1122C5D-955F-9C5B-4F81-7A7CF8C89664}"/>
              </a:ext>
            </a:extLst>
          </p:cNvPr>
          <p:cNvSpPr txBox="1"/>
          <p:nvPr/>
        </p:nvSpPr>
        <p:spPr>
          <a:xfrm>
            <a:off x="4739239" y="4686157"/>
            <a:ext cx="1765868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데이터 기반 펫 보험 연계</a:t>
            </a:r>
            <a:endParaRPr lang="ko-KR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0D4F666-563C-C25A-98A4-6A1D3E10F8C2}"/>
              </a:ext>
            </a:extLst>
          </p:cNvPr>
          <p:cNvSpPr/>
          <p:nvPr/>
        </p:nvSpPr>
        <p:spPr>
          <a:xfrm>
            <a:off x="7484422" y="4111066"/>
            <a:ext cx="2578434" cy="425207"/>
          </a:xfrm>
          <a:prstGeom prst="roundRect">
            <a:avLst>
              <a:gd name="adj" fmla="val 50000"/>
            </a:avLst>
          </a:prstGeom>
          <a:solidFill>
            <a:srgbClr val="FD9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>
              <a:lnSpc>
                <a:spcPct val="117777"/>
              </a:lnSpc>
            </a:pPr>
            <a:r>
              <a:rPr lang="ko-KR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데이터판매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1CB79C-AFEE-0C80-10AE-EBC5F9636B9D}"/>
              </a:ext>
            </a:extLst>
          </p:cNvPr>
          <p:cNvCxnSpPr>
            <a:cxnSpLocks/>
          </p:cNvCxnSpPr>
          <p:nvPr/>
        </p:nvCxnSpPr>
        <p:spPr>
          <a:xfrm>
            <a:off x="3092283" y="3438524"/>
            <a:ext cx="0" cy="495299"/>
          </a:xfrm>
          <a:prstGeom prst="straightConnector1">
            <a:avLst/>
          </a:prstGeom>
          <a:ln cap="rnd">
            <a:solidFill>
              <a:srgbClr val="3E61B8"/>
            </a:solidFill>
            <a:prstDash val="sysDot"/>
            <a:round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0F22E6-194F-162C-B6E0-08ED155F6959}"/>
              </a:ext>
            </a:extLst>
          </p:cNvPr>
          <p:cNvCxnSpPr>
            <a:cxnSpLocks/>
          </p:cNvCxnSpPr>
          <p:nvPr/>
        </p:nvCxnSpPr>
        <p:spPr>
          <a:xfrm>
            <a:off x="5932961" y="3438524"/>
            <a:ext cx="0" cy="495299"/>
          </a:xfrm>
          <a:prstGeom prst="straightConnector1">
            <a:avLst/>
          </a:prstGeom>
          <a:ln cap="rnd">
            <a:solidFill>
              <a:srgbClr val="3E61B8"/>
            </a:solidFill>
            <a:prstDash val="sysDot"/>
            <a:round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DE190F0-4DCF-A3A8-3D08-CFC12C2726CD}"/>
              </a:ext>
            </a:extLst>
          </p:cNvPr>
          <p:cNvCxnSpPr>
            <a:cxnSpLocks/>
          </p:cNvCxnSpPr>
          <p:nvPr/>
        </p:nvCxnSpPr>
        <p:spPr>
          <a:xfrm>
            <a:off x="8773639" y="3438524"/>
            <a:ext cx="0" cy="495299"/>
          </a:xfrm>
          <a:prstGeom prst="straightConnector1">
            <a:avLst/>
          </a:prstGeom>
          <a:ln cap="rnd">
            <a:solidFill>
              <a:srgbClr val="3E61B8"/>
            </a:solidFill>
            <a:prstDash val="sysDot"/>
            <a:round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8037B4B-3337-3775-1DC2-DB537F8C09FD}"/>
              </a:ext>
            </a:extLst>
          </p:cNvPr>
          <p:cNvSpPr txBox="1"/>
          <p:nvPr/>
        </p:nvSpPr>
        <p:spPr>
          <a:xfrm>
            <a:off x="1981200" y="1920358"/>
            <a:ext cx="4199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01</a:t>
            </a:r>
            <a:endParaRPr lang="ko-KR" altLang="en-US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3B5F9A-62A5-ECA5-8820-5F9CF6A187ED}"/>
              </a:ext>
            </a:extLst>
          </p:cNvPr>
          <p:cNvSpPr txBox="1"/>
          <p:nvPr/>
        </p:nvSpPr>
        <p:spPr>
          <a:xfrm>
            <a:off x="4867275" y="1920358"/>
            <a:ext cx="4199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02</a:t>
            </a:r>
            <a:endParaRPr lang="ko-KR" altLang="en-US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5258AE-0D19-2104-3727-72BC134A3235}"/>
              </a:ext>
            </a:extLst>
          </p:cNvPr>
          <p:cNvSpPr txBox="1"/>
          <p:nvPr/>
        </p:nvSpPr>
        <p:spPr>
          <a:xfrm>
            <a:off x="7715250" y="1920358"/>
            <a:ext cx="4199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03</a:t>
            </a:r>
            <a:endParaRPr lang="ko-KR" altLang="en-US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3A3D28E-6D8B-370B-9CDE-AB61B29595C2}"/>
              </a:ext>
            </a:extLst>
          </p:cNvPr>
          <p:cNvCxnSpPr>
            <a:cxnSpLocks/>
          </p:cNvCxnSpPr>
          <p:nvPr/>
        </p:nvCxnSpPr>
        <p:spPr>
          <a:xfrm>
            <a:off x="4622790" y="4686157"/>
            <a:ext cx="0" cy="1333156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0634BD1-DA9F-CD6D-D104-C93155F12E1E}"/>
              </a:ext>
            </a:extLst>
          </p:cNvPr>
          <p:cNvCxnSpPr>
            <a:cxnSpLocks/>
          </p:cNvCxnSpPr>
          <p:nvPr/>
        </p:nvCxnSpPr>
        <p:spPr>
          <a:xfrm>
            <a:off x="7362825" y="4686643"/>
            <a:ext cx="0" cy="1333156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83D0131-78B2-DE37-2030-C69900AE94B5}"/>
              </a:ext>
            </a:extLst>
          </p:cNvPr>
          <p:cNvSpPr/>
          <p:nvPr/>
        </p:nvSpPr>
        <p:spPr>
          <a:xfrm>
            <a:off x="4344988" y="1247775"/>
            <a:ext cx="3502025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dirty="0"/>
              <a:t>솔루션 판매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0881ED-2422-C4CC-3A32-18D17E262CA7}"/>
              </a:ext>
            </a:extLst>
          </p:cNvPr>
          <p:cNvSpPr txBox="1"/>
          <p:nvPr/>
        </p:nvSpPr>
        <p:spPr>
          <a:xfrm>
            <a:off x="10696621" y="6419436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주식회사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크림오프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  </a:t>
            </a:r>
            <a:r>
              <a:rPr lang="en-US" altLang="ko-KR" sz="1000" b="0" i="0" u="none" strike="noStrike" spc="-150" dirty="0">
                <a:solidFill>
                  <a:srgbClr val="3E61B8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|   10</a:t>
            </a:r>
            <a:endParaRPr lang="ko-KR" altLang="ko-KR" sz="1000" b="0" i="0" u="none" strike="noStrike" spc="-150" dirty="0">
              <a:solidFill>
                <a:srgbClr val="3E61B8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8FC2D1D2-FD6E-99FE-4E55-636D8D10CF4D}"/>
              </a:ext>
            </a:extLst>
          </p:cNvPr>
          <p:cNvSpPr txBox="1"/>
          <p:nvPr/>
        </p:nvSpPr>
        <p:spPr>
          <a:xfrm>
            <a:off x="7665120" y="4695338"/>
            <a:ext cx="1529906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동물 생체데이터 판매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61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32E8-9E2E-ADB0-C5EB-7249D13E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C6C3C4-2738-13D4-B80B-07645B5DC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DA97F-7DFA-6C9D-3E2C-7E4916D8F232}"/>
              </a:ext>
            </a:extLst>
          </p:cNvPr>
          <p:cNvSpPr txBox="1"/>
          <p:nvPr/>
        </p:nvSpPr>
        <p:spPr>
          <a:xfrm>
            <a:off x="4782342" y="475927"/>
            <a:ext cx="2627322" cy="596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1300"/>
              </a:lnSpc>
            </a:pPr>
            <a:r>
              <a:rPr lang="en-US" altLang="ko-KR" sz="3600" dirty="0"/>
              <a:t>Market Size</a:t>
            </a:r>
            <a:endParaRPr lang="en-US" altLang="ko-KR" sz="36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C228E18-4103-20B4-FF38-8A3D0C3F8662}"/>
              </a:ext>
            </a:extLst>
          </p:cNvPr>
          <p:cNvSpPr/>
          <p:nvPr/>
        </p:nvSpPr>
        <p:spPr>
          <a:xfrm>
            <a:off x="4811555" y="1248673"/>
            <a:ext cx="2578415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시장규모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102F0-0F64-C6D2-6584-686F5491EFEE}"/>
              </a:ext>
            </a:extLst>
          </p:cNvPr>
          <p:cNvSpPr txBox="1"/>
          <p:nvPr/>
        </p:nvSpPr>
        <p:spPr>
          <a:xfrm>
            <a:off x="10696621" y="6419436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주식회사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크림오프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  </a:t>
            </a:r>
            <a:r>
              <a:rPr lang="en-US" altLang="ko-KR" sz="1000" b="0" i="0" u="none" strike="noStrike" spc="-150" dirty="0">
                <a:solidFill>
                  <a:srgbClr val="3E61B8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|   12</a:t>
            </a:r>
            <a:endParaRPr lang="ko-KR" altLang="ko-KR" sz="1000" b="0" i="0" u="none" strike="noStrike" spc="-150" dirty="0">
              <a:solidFill>
                <a:srgbClr val="3E61B8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693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69047-593F-EFE3-EA0D-8EE6D80D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AAAB06-3E41-5CD6-6F76-7905190D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B0861-9AD9-FB45-6286-6F35C7F27DB0}"/>
              </a:ext>
            </a:extLst>
          </p:cNvPr>
          <p:cNvSpPr txBox="1"/>
          <p:nvPr/>
        </p:nvSpPr>
        <p:spPr>
          <a:xfrm>
            <a:off x="5013879" y="475927"/>
            <a:ext cx="2164247" cy="596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1300"/>
              </a:lnSpc>
            </a:pPr>
            <a:r>
              <a:rPr lang="en-US" altLang="ko-KR" sz="3600" dirty="0"/>
              <a:t>Roadmap</a:t>
            </a:r>
            <a:endParaRPr lang="en-US" altLang="ko-KR" sz="36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D4AB1C9D-5F53-D81D-60CF-72BA4141F814}"/>
              </a:ext>
            </a:extLst>
          </p:cNvPr>
          <p:cNvSpPr/>
          <p:nvPr/>
        </p:nvSpPr>
        <p:spPr>
          <a:xfrm>
            <a:off x="4811555" y="1248673"/>
            <a:ext cx="2578415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dirty="0"/>
              <a:t>성장 전략 계획 및 목표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0A6759-33B2-E8F5-612A-88A1A50508D1}"/>
              </a:ext>
            </a:extLst>
          </p:cNvPr>
          <p:cNvSpPr txBox="1"/>
          <p:nvPr/>
        </p:nvSpPr>
        <p:spPr>
          <a:xfrm>
            <a:off x="10696621" y="6419436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주식회사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크림오프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  </a:t>
            </a:r>
            <a:r>
              <a:rPr lang="en-US" altLang="ko-KR" sz="1000" b="0" i="0" u="none" strike="noStrike" spc="-150" dirty="0">
                <a:solidFill>
                  <a:srgbClr val="3E61B8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|   12</a:t>
            </a:r>
            <a:endParaRPr lang="ko-KR" altLang="ko-KR" sz="1000" b="0" i="0" u="none" strike="noStrike" spc="-150" dirty="0">
              <a:solidFill>
                <a:srgbClr val="3E61B8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0B31FAAB-CF27-E0BD-6165-DDF3A9D716F2}"/>
              </a:ext>
            </a:extLst>
          </p:cNvPr>
          <p:cNvSpPr txBox="1"/>
          <p:nvPr/>
        </p:nvSpPr>
        <p:spPr>
          <a:xfrm>
            <a:off x="542343" y="3837051"/>
            <a:ext cx="2327706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1.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단기전략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(1~2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년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)</a:t>
            </a:r>
            <a:endParaRPr lang="en-US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7E746120-B77F-C738-0F72-175CA3920754}"/>
              </a:ext>
            </a:extLst>
          </p:cNvPr>
          <p:cNvSpPr txBox="1"/>
          <p:nvPr/>
        </p:nvSpPr>
        <p:spPr>
          <a:xfrm>
            <a:off x="4195428" y="4860759"/>
            <a:ext cx="2327706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1.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중기전략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(3~5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년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)</a:t>
            </a:r>
            <a:endParaRPr lang="en-US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C16A45D7-81EE-041A-68C0-4D8FAC5F3B15}"/>
              </a:ext>
            </a:extLst>
          </p:cNvPr>
          <p:cNvSpPr txBox="1"/>
          <p:nvPr/>
        </p:nvSpPr>
        <p:spPr>
          <a:xfrm>
            <a:off x="8477868" y="4721395"/>
            <a:ext cx="2327706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3.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중기전략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(5~7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년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)</a:t>
            </a:r>
            <a:endParaRPr lang="en-US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55AE3380-C5A4-6456-4DBD-A24F85BEA947}"/>
              </a:ext>
            </a:extLst>
          </p:cNvPr>
          <p:cNvSpPr txBox="1"/>
          <p:nvPr/>
        </p:nvSpPr>
        <p:spPr>
          <a:xfrm>
            <a:off x="417767" y="4058284"/>
            <a:ext cx="2153154" cy="2174954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500"/>
              </a:spcBef>
              <a:buClr>
                <a:srgbClr val="3D3D3D"/>
              </a:buClr>
            </a:pP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동물병원 실증완료 및 판매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전국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100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개 제휴 동물병원 확대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마케팅 솔루션 개시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북미 지역 제품 및 솔루션 수출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우사 실증완료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조달청 등록 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SEED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및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PRE-A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투자 진행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매출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20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억 목표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8600E8EA-611A-0269-526F-B0C3F1190303}"/>
              </a:ext>
            </a:extLst>
          </p:cNvPr>
          <p:cNvSpPr txBox="1"/>
          <p:nvPr/>
        </p:nvSpPr>
        <p:spPr>
          <a:xfrm>
            <a:off x="4142088" y="4961095"/>
            <a:ext cx="3668412" cy="2174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500"/>
              </a:spcBef>
              <a:buClr>
                <a:srgbClr val="3D3D3D"/>
              </a:buClr>
            </a:pP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우사 대상 판매 진행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근로자 안전 솔루션 개발 진행 및 실증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국내 제휴 동물병원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2.000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개 목표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Series A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진행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매출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50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억 목표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미국 서부 지역의 동물병원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10%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제휴 목표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02AED353-4B6F-C58C-4F16-D6FFFC39F630}"/>
              </a:ext>
            </a:extLst>
          </p:cNvPr>
          <p:cNvSpPr txBox="1"/>
          <p:nvPr/>
        </p:nvSpPr>
        <p:spPr>
          <a:xfrm>
            <a:off x="8424528" y="4860759"/>
            <a:ext cx="3668412" cy="1926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500"/>
              </a:spcBef>
              <a:buClr>
                <a:srgbClr val="3D3D3D"/>
              </a:buClr>
            </a:pP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대동물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솔루션 제품군 확대 및 수출 진행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근로자 안전 솔루션 납품 진행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Series B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진행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매출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100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억 목표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각 제품군 모두 해외 수출 진행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220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9224-EE79-6343-7C8E-DDC28CC0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F98E97-2CC4-9D60-6A35-ED31808F4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0266F-9801-A515-FB0D-EB833A5DDFE5}"/>
              </a:ext>
            </a:extLst>
          </p:cNvPr>
          <p:cNvSpPr txBox="1"/>
          <p:nvPr/>
        </p:nvSpPr>
        <p:spPr>
          <a:xfrm>
            <a:off x="4911223" y="475927"/>
            <a:ext cx="2369559" cy="596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1300"/>
              </a:lnSpc>
            </a:pPr>
            <a:r>
              <a:rPr lang="en-US" altLang="ko-KR" sz="36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Scale Up 1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C2B2D97-12F6-6A07-CBB3-82723FD14AE9}"/>
              </a:ext>
            </a:extLst>
          </p:cNvPr>
          <p:cNvSpPr/>
          <p:nvPr/>
        </p:nvSpPr>
        <p:spPr>
          <a:xfrm>
            <a:off x="4811555" y="1248673"/>
            <a:ext cx="2578415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단계별 확장 전략 및 계획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09F596E-54CC-B740-5BDC-0431E385D942}"/>
              </a:ext>
            </a:extLst>
          </p:cNvPr>
          <p:cNvSpPr txBox="1"/>
          <p:nvPr/>
        </p:nvSpPr>
        <p:spPr>
          <a:xfrm>
            <a:off x="10696621" y="6419436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주식회사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크림오프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  </a:t>
            </a:r>
            <a:r>
              <a:rPr lang="en-US" altLang="ko-KR" sz="1000" b="0" i="0" u="none" strike="noStrike" spc="-150" dirty="0">
                <a:solidFill>
                  <a:srgbClr val="3E61B8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|   12</a:t>
            </a:r>
            <a:endParaRPr lang="ko-KR" altLang="ko-KR" sz="1000" b="0" i="0" u="none" strike="noStrike" spc="-150" dirty="0">
              <a:solidFill>
                <a:srgbClr val="3E61B8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92ACD-6679-B78E-B964-A61EEC035F79}"/>
              </a:ext>
            </a:extLst>
          </p:cNvPr>
          <p:cNvSpPr txBox="1"/>
          <p:nvPr/>
        </p:nvSpPr>
        <p:spPr>
          <a:xfrm>
            <a:off x="3882092" y="4381519"/>
            <a:ext cx="8026256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2.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생체기술 기반 근로자 안전 솔루션 제공</a:t>
            </a:r>
            <a:endParaRPr lang="en-US" altLang="ko-KR" sz="14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285750" lvl="0" indent="-285750">
              <a:spcBef>
                <a:spcPts val="400"/>
              </a:spcBef>
              <a:buFontTx/>
              <a:buChar char="-"/>
            </a:pPr>
            <a:r>
              <a:rPr lang="ko-KR" altLang="en-US" sz="14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심박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체온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산소포화도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IMU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및 휴대폰 연동을 통한 근로자 안전 확인</a:t>
            </a:r>
            <a:endParaRPr lang="en-US" altLang="ko-KR" sz="14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812AE3-9BD0-BFE7-F8D9-05F9C472D2DF}"/>
              </a:ext>
            </a:extLst>
          </p:cNvPr>
          <p:cNvGrpSpPr/>
          <p:nvPr/>
        </p:nvGrpSpPr>
        <p:grpSpPr>
          <a:xfrm>
            <a:off x="731520" y="1248673"/>
            <a:ext cx="2202180" cy="2789064"/>
            <a:chOff x="-46823" y="1805796"/>
            <a:chExt cx="3485348" cy="420476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2CDED8A-509B-706B-A6E4-57984F067101}"/>
                </a:ext>
              </a:extLst>
            </p:cNvPr>
            <p:cNvGrpSpPr/>
            <p:nvPr/>
          </p:nvGrpSpPr>
          <p:grpSpPr>
            <a:xfrm>
              <a:off x="349921" y="1805796"/>
              <a:ext cx="3088604" cy="4118138"/>
              <a:chOff x="1130970" y="1910571"/>
              <a:chExt cx="3231479" cy="430863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69B2A99-CF53-224C-6C4A-2FC7C6A54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970" y="1910571"/>
                <a:ext cx="3231479" cy="4308639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BE395BF-99B9-5D5C-F058-AFB60138ABEB}"/>
                  </a:ext>
                </a:extLst>
              </p:cNvPr>
              <p:cNvSpPr/>
              <p:nvPr/>
            </p:nvSpPr>
            <p:spPr>
              <a:xfrm>
                <a:off x="2638425" y="4022725"/>
                <a:ext cx="206375" cy="174625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DBF45B-750E-146D-D062-C89EBEE17DE2}"/>
                </a:ext>
              </a:extLst>
            </p:cNvPr>
            <p:cNvGrpSpPr/>
            <p:nvPr/>
          </p:nvGrpSpPr>
          <p:grpSpPr>
            <a:xfrm>
              <a:off x="-46823" y="3429000"/>
              <a:ext cx="1936174" cy="2581564"/>
              <a:chOff x="3911243" y="3651873"/>
              <a:chExt cx="1936174" cy="258156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C421621-7C4A-64D9-EF78-4341E9DFA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1243" y="3651873"/>
                <a:ext cx="1936174" cy="2581564"/>
              </a:xfrm>
              <a:prstGeom prst="ellipse">
                <a:avLst/>
              </a:prstGeom>
            </p:spPr>
          </p:pic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0FEE3E6-3CE8-6967-2B89-851134C12623}"/>
                  </a:ext>
                </a:extLst>
              </p:cNvPr>
              <p:cNvSpPr/>
              <p:nvPr/>
            </p:nvSpPr>
            <p:spPr>
              <a:xfrm>
                <a:off x="4374736" y="3991468"/>
                <a:ext cx="1306570" cy="645187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89EAE4-9CB8-AB05-3CE2-DA6122D42564}"/>
              </a:ext>
            </a:extLst>
          </p:cNvPr>
          <p:cNvSpPr txBox="1"/>
          <p:nvPr/>
        </p:nvSpPr>
        <p:spPr>
          <a:xfrm>
            <a:off x="3765694" y="2472546"/>
            <a:ext cx="8026256" cy="164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1.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생체기술 기반 우사 적용</a:t>
            </a:r>
            <a:endParaRPr lang="en-US" altLang="ko-KR" sz="14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-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농가에서 </a:t>
            </a:r>
            <a:r>
              <a:rPr lang="ko-KR" altLang="en-US" sz="14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번식우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및 전염병에 대한 모니터링 요구</a:t>
            </a:r>
            <a:endParaRPr lang="en-US" altLang="ko-KR" sz="14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-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지속 적인 미팅 진행</a:t>
            </a:r>
            <a:endParaRPr lang="en-US" altLang="ko-KR" sz="14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연구소와 함께 농림부 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100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억 규모과제 기획 진행중 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(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소 전염병 예방 및 검진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- </a:t>
            </a:r>
            <a:r>
              <a:rPr lang="ko-KR" altLang="en-US" sz="14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심박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체온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산소포화도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IMU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기반으로 질병 및 발정에 대해 모니터링 및 신원인식 솔루션 제공</a:t>
            </a:r>
            <a:endParaRPr lang="en-US" altLang="ko-KR" sz="14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4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80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E3D632-29D8-BDE7-EF50-D9E4A440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17777-906C-AD2A-B833-3B034E61B498}"/>
              </a:ext>
            </a:extLst>
          </p:cNvPr>
          <p:cNvSpPr txBox="1"/>
          <p:nvPr/>
        </p:nvSpPr>
        <p:spPr>
          <a:xfrm>
            <a:off x="5389717" y="475927"/>
            <a:ext cx="1412567" cy="596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91300"/>
              </a:lnSpc>
            </a:pPr>
            <a:r>
              <a:rPr lang="en-US" altLang="ko-KR" sz="36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Team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052435-BCE0-CC59-ECFD-5E962414A877}"/>
              </a:ext>
            </a:extLst>
          </p:cNvPr>
          <p:cNvSpPr/>
          <p:nvPr/>
        </p:nvSpPr>
        <p:spPr>
          <a:xfrm>
            <a:off x="5133975" y="1247775"/>
            <a:ext cx="1924050" cy="3905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팀</a:t>
            </a:r>
            <a:r>
              <a:rPr lang="en-US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r>
              <a:rPr lang="ko-KR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소개</a:t>
            </a:r>
          </a:p>
        </p:txBody>
      </p:sp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337459D4-3606-6A17-4BE2-A8CCADB21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73937"/>
              </p:ext>
            </p:extLst>
          </p:nvPr>
        </p:nvGraphicFramePr>
        <p:xfrm>
          <a:off x="738188" y="2546088"/>
          <a:ext cx="10715624" cy="2103724"/>
        </p:xfrm>
        <a:graphic>
          <a:graphicData uri="http://schemas.openxmlformats.org/drawingml/2006/table">
            <a:tbl>
              <a:tblPr/>
              <a:tblGrid>
                <a:gridCol w="267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8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8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5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직위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이름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경력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및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전공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역활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9F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CEO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권도혁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기계공학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학사동물보건학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석사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경력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년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총괄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개발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및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실증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담당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5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CTO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김민석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컴퓨터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공학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학사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경력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3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년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총괄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SW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개발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팀원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김유현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공연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예술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학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학사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경력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1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년</a:t>
                      </a:r>
                      <a:endParaRPr lang="en-US" sz="1050" b="1" kern="1200" spc="-7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홍보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마케팅</a:t>
                      </a: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담당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5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팀원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최영솔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컴퓨터공학  학사 </a:t>
                      </a:r>
                      <a:r>
                        <a:rPr lang="en-US" altLang="ko-KR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신입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BE</a:t>
                      </a: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담당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5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인턴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손승현</a:t>
                      </a: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컴퓨터공학 학부 재학</a:t>
                      </a: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AI 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모델 개발 보조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5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인턴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9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kern="1200" spc="-70" dirty="0" err="1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박서하</a:t>
                      </a:r>
                      <a:endParaRPr lang="ko-KR" alt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9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컴퓨터공학 학부 재학</a:t>
                      </a: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9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QC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담당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9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82949F15-1706-7330-F5E9-819F15FE8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022456"/>
              </p:ext>
            </p:extLst>
          </p:nvPr>
        </p:nvGraphicFramePr>
        <p:xfrm>
          <a:off x="738188" y="5438516"/>
          <a:ext cx="10715625" cy="943557"/>
        </p:xfrm>
        <a:graphic>
          <a:graphicData uri="http://schemas.openxmlformats.org/drawingml/2006/table">
            <a:tbl>
              <a:tblPr/>
              <a:tblGrid>
                <a:gridCol w="357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519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소속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및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직위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전공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15431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431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C09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이름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431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C09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 dirty="0" err="1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역활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431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5431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C0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19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 dirty="0" err="1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대구가톨릭대학교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로봇공학과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조교수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전자공학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박사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15431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 dirty="0" err="1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최경택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생체기반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AI 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모델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개발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431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519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대구한의대학교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동물보건학과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조교수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수의학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박사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15431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 dirty="0" err="1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이재연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수의학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교수의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임상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및</a:t>
                      </a:r>
                      <a:r>
                        <a:rPr 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spc="-7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50" charset="-127"/>
                          <a:ea typeface="에스코어 드림 4 Regular" panose="020B0503030302020204" pitchFamily="50" charset="-127"/>
                          <a:cs typeface="+mn-cs"/>
                        </a:rPr>
                        <a:t>임상</a:t>
                      </a:r>
                      <a:endParaRPr lang="en-US" sz="1050" b="1" kern="1200" spc="-7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50" charset="-127"/>
                        <a:ea typeface="에스코어 드림 4 Regular" panose="020B0503030302020204" pitchFamily="50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431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FEA3201-73C1-32F7-961C-2DABC0C830C8}"/>
              </a:ext>
            </a:extLst>
          </p:cNvPr>
          <p:cNvSpPr txBox="1"/>
          <p:nvPr/>
        </p:nvSpPr>
        <p:spPr>
          <a:xfrm>
            <a:off x="1019175" y="2139514"/>
            <a:ext cx="731290" cy="3278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17777"/>
              </a:lnSpc>
            </a:pPr>
            <a:r>
              <a:rPr lang="ko-KR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내부</a:t>
            </a:r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 </a:t>
            </a:r>
            <a:r>
              <a:rPr lang="ko-KR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08CCB1-43FC-3E84-FADC-9CC73A8A9F6D}"/>
              </a:ext>
            </a:extLst>
          </p:cNvPr>
          <p:cNvGrpSpPr/>
          <p:nvPr/>
        </p:nvGrpSpPr>
        <p:grpSpPr>
          <a:xfrm>
            <a:off x="790575" y="2248416"/>
            <a:ext cx="219075" cy="123825"/>
            <a:chOff x="419100" y="1619250"/>
            <a:chExt cx="219075" cy="12382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57025F6-E71B-8E54-43EC-B748CFD5A08B}"/>
                </a:ext>
              </a:extLst>
            </p:cNvPr>
            <p:cNvSpPr/>
            <p:nvPr/>
          </p:nvSpPr>
          <p:spPr>
            <a:xfrm>
              <a:off x="514350" y="1619250"/>
              <a:ext cx="123825" cy="12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F9CCDC-1547-DF95-426B-306E66575EF0}"/>
                </a:ext>
              </a:extLst>
            </p:cNvPr>
            <p:cNvSpPr/>
            <p:nvPr/>
          </p:nvSpPr>
          <p:spPr>
            <a:xfrm>
              <a:off x="419100" y="1619250"/>
              <a:ext cx="123825" cy="123825"/>
            </a:xfrm>
            <a:prstGeom prst="ellipse">
              <a:avLst/>
            </a:prstGeom>
            <a:solidFill>
              <a:srgbClr val="FD9F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3220F29-02B4-99C4-B233-EA7657540F35}"/>
              </a:ext>
            </a:extLst>
          </p:cNvPr>
          <p:cNvSpPr txBox="1"/>
          <p:nvPr/>
        </p:nvSpPr>
        <p:spPr>
          <a:xfrm>
            <a:off x="1019175" y="5063689"/>
            <a:ext cx="265649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외부</a:t>
            </a:r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 </a:t>
            </a:r>
            <a:r>
              <a:rPr lang="ko-KR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팀</a:t>
            </a:r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(</a:t>
            </a:r>
            <a:r>
              <a:rPr lang="en-US" altLang="ko-KR" sz="1400" spc="-5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RnD</a:t>
            </a:r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 </a:t>
            </a:r>
            <a:r>
              <a:rPr lang="ko-KR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프로젝트</a:t>
            </a:r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 </a:t>
            </a:r>
            <a:r>
              <a:rPr lang="ko-KR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공동</a:t>
            </a:r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 </a:t>
            </a:r>
            <a:r>
              <a:rPr lang="ko-KR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진행</a:t>
            </a:r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96268D-8AC4-64DC-F0C4-685A9A4EA717}"/>
              </a:ext>
            </a:extLst>
          </p:cNvPr>
          <p:cNvGrpSpPr/>
          <p:nvPr/>
        </p:nvGrpSpPr>
        <p:grpSpPr>
          <a:xfrm>
            <a:off x="790575" y="5172591"/>
            <a:ext cx="219075" cy="123825"/>
            <a:chOff x="419100" y="1619250"/>
            <a:chExt cx="219075" cy="12382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B2B23E5-96E1-37AF-F472-81B421E0949C}"/>
                </a:ext>
              </a:extLst>
            </p:cNvPr>
            <p:cNvSpPr/>
            <p:nvPr/>
          </p:nvSpPr>
          <p:spPr>
            <a:xfrm>
              <a:off x="514350" y="1619250"/>
              <a:ext cx="123825" cy="12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175B5E0-D387-52BB-7076-69DBC1736002}"/>
                </a:ext>
              </a:extLst>
            </p:cNvPr>
            <p:cNvSpPr/>
            <p:nvPr/>
          </p:nvSpPr>
          <p:spPr>
            <a:xfrm>
              <a:off x="419100" y="1619250"/>
              <a:ext cx="123825" cy="123825"/>
            </a:xfrm>
            <a:prstGeom prst="ellipse">
              <a:avLst/>
            </a:prstGeom>
            <a:solidFill>
              <a:srgbClr val="D0C0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4980D4A-A423-434B-0618-28A96B6E6B83}"/>
              </a:ext>
            </a:extLst>
          </p:cNvPr>
          <p:cNvSpPr txBox="1"/>
          <p:nvPr/>
        </p:nvSpPr>
        <p:spPr>
          <a:xfrm>
            <a:off x="10776772" y="6419436"/>
            <a:ext cx="1221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주식회사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크림오프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  </a:t>
            </a:r>
            <a:r>
              <a:rPr lang="en-US" altLang="ko-KR" sz="1000" b="0" i="0" u="none" strike="noStrike" spc="-150" dirty="0">
                <a:solidFill>
                  <a:srgbClr val="FD9F28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|  </a:t>
            </a:r>
            <a:endParaRPr lang="ko-KR" altLang="ko-KR" sz="1000" b="0" i="0" u="none" strike="noStrike" spc="-150" dirty="0">
              <a:solidFill>
                <a:srgbClr val="FD9F28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FA6C61-74D9-637E-8399-21FF69DA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54815"/>
            <a:ext cx="1456710" cy="2053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7A75ED-99CD-D923-5B45-FF27A8892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398" y="54815"/>
            <a:ext cx="1456711" cy="20773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EE6DFC-6E38-AF5D-A96D-087168236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077" y="140366"/>
            <a:ext cx="1439015" cy="20440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B2521F2-1B54-1CB1-7D48-172F53BDF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2005" y="154087"/>
            <a:ext cx="1423772" cy="20440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99C7596-99EC-AA39-CA9E-1712FA796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0690" y="124316"/>
            <a:ext cx="1489002" cy="21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74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1B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DE2A4-23BC-3805-FA3A-661C5C042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B9B119-9CB9-C974-A09D-9C2ECC3A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4434" y="0"/>
            <a:ext cx="2661639" cy="13023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A96955-19C0-167A-B40B-FD414BF0A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867721" y="4724400"/>
            <a:ext cx="4360558" cy="213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54A519-44CC-4734-4B74-1B0A832AEAF6}"/>
              </a:ext>
            </a:extLst>
          </p:cNvPr>
          <p:cNvSpPr txBox="1"/>
          <p:nvPr/>
        </p:nvSpPr>
        <p:spPr>
          <a:xfrm>
            <a:off x="867721" y="1607127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디지털헬스케어의</a:t>
            </a:r>
            <a:r>
              <a:rPr kumimoji="1" lang="ko-KR" altLang="en-US" dirty="0">
                <a:solidFill>
                  <a:schemeClr val="bg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선두자가 되겠습니다</a:t>
            </a:r>
            <a:r>
              <a:rPr kumimoji="1" lang="en-US" altLang="ko-KR" dirty="0">
                <a:solidFill>
                  <a:schemeClr val="bg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endParaRPr kumimoji="1" lang="ko-Kore-KR" altLang="en-US" dirty="0">
              <a:solidFill>
                <a:schemeClr val="bg1"/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E03617-9DBB-A4CD-4627-9FEA664A60D4}"/>
              </a:ext>
            </a:extLst>
          </p:cNvPr>
          <p:cNvSpPr txBox="1"/>
          <p:nvPr/>
        </p:nvSpPr>
        <p:spPr>
          <a:xfrm>
            <a:off x="867721" y="2133600"/>
            <a:ext cx="609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7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Thank you.</a:t>
            </a:r>
            <a:endParaRPr kumimoji="1" lang="ko-Kore-KR" altLang="en-US" sz="7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8B7B6-B746-604A-7689-64B381B8C18A}"/>
              </a:ext>
            </a:extLst>
          </p:cNvPr>
          <p:cNvSpPr txBox="1"/>
          <p:nvPr/>
        </p:nvSpPr>
        <p:spPr>
          <a:xfrm>
            <a:off x="5757253" y="5066207"/>
            <a:ext cx="609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600" dirty="0">
                <a:solidFill>
                  <a:schemeClr val="bg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주식회사 크림오프</a:t>
            </a:r>
            <a:endParaRPr kumimoji="1" lang="ko-Kore-KR" altLang="en-US" sz="1600" dirty="0">
              <a:solidFill>
                <a:schemeClr val="bg1"/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02ED2-00E9-A5C9-20EB-20657EA05F5D}"/>
              </a:ext>
            </a:extLst>
          </p:cNvPr>
          <p:cNvSpPr txBox="1"/>
          <p:nvPr/>
        </p:nvSpPr>
        <p:spPr>
          <a:xfrm>
            <a:off x="4281055" y="5829742"/>
            <a:ext cx="7572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" altLang="ko-KR" sz="1400" dirty="0">
                <a:solidFill>
                  <a:schemeClr val="bg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creamoff2021@creamoff.co.kr</a:t>
            </a:r>
          </a:p>
          <a:p>
            <a:pPr algn="r"/>
            <a:endParaRPr kumimoji="1" lang="en" altLang="ko-KR" sz="1400" dirty="0">
              <a:solidFill>
                <a:schemeClr val="bg1"/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algn="r"/>
            <a:r>
              <a:rPr kumimoji="1" lang="en" altLang="ko-KR" sz="1400" dirty="0">
                <a:solidFill>
                  <a:schemeClr val="bg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010-4026-5955</a:t>
            </a:r>
            <a:endParaRPr kumimoji="1" lang="ko-Kore-KR" altLang="en-US" sz="1400" dirty="0">
              <a:solidFill>
                <a:schemeClr val="bg1"/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289A7-C1D3-D3F4-3DE0-9666499197F1}"/>
              </a:ext>
            </a:extLst>
          </p:cNvPr>
          <p:cNvSpPr txBox="1"/>
          <p:nvPr/>
        </p:nvSpPr>
        <p:spPr>
          <a:xfrm>
            <a:off x="10471791" y="5468034"/>
            <a:ext cx="1381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contact</a:t>
            </a:r>
            <a:r>
              <a:rPr kumimoji="1" lang="en" altLang="ko-KR" sz="1800" dirty="0">
                <a:solidFill>
                  <a:schemeClr val="bg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 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7924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924C-7F38-1F6D-8A0D-0D3B4DFD9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AA7DFD-456A-2D77-7F20-FF2C5E08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35A49E-2A02-4133-FBE6-09C1FDDA2262}"/>
              </a:ext>
            </a:extLst>
          </p:cNvPr>
          <p:cNvSpPr txBox="1"/>
          <p:nvPr/>
        </p:nvSpPr>
        <p:spPr>
          <a:xfrm>
            <a:off x="4671572" y="475927"/>
            <a:ext cx="284885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600" spc="-5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BackGround</a:t>
            </a:r>
            <a:endParaRPr lang="ko-KR" altLang="en-US" sz="36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A5FB15-DF03-0BE1-CA19-D706BD183658}"/>
              </a:ext>
            </a:extLst>
          </p:cNvPr>
          <p:cNvSpPr/>
          <p:nvPr/>
        </p:nvSpPr>
        <p:spPr>
          <a:xfrm>
            <a:off x="3695700" y="1247775"/>
            <a:ext cx="4800600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dirty="0"/>
              <a:t>동물병원 현장 문제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11737D-D876-7589-C951-D4928BFEB604}"/>
              </a:ext>
            </a:extLst>
          </p:cNvPr>
          <p:cNvSpPr txBox="1"/>
          <p:nvPr/>
        </p:nvSpPr>
        <p:spPr>
          <a:xfrm>
            <a:off x="252616" y="2236747"/>
            <a:ext cx="31186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n-US" altLang="ko-KR" sz="1300" b="1" spc="-7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1.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문제점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1A80E-E789-D779-2DBA-1DA8CF7D6C69}"/>
              </a:ext>
            </a:extLst>
          </p:cNvPr>
          <p:cNvSpPr txBox="1"/>
          <p:nvPr/>
        </p:nvSpPr>
        <p:spPr>
          <a:xfrm>
            <a:off x="252616" y="4513511"/>
            <a:ext cx="31186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2.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문제점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0ECE25-8DC6-C348-E9EE-F0961F8CE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53" y="2762547"/>
            <a:ext cx="2604509" cy="1517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E02D8B-C781-F02D-F497-6B580A2223DF}"/>
              </a:ext>
            </a:extLst>
          </p:cNvPr>
          <p:cNvSpPr txBox="1"/>
          <p:nvPr/>
        </p:nvSpPr>
        <p:spPr>
          <a:xfrm>
            <a:off x="3355772" y="3031455"/>
            <a:ext cx="5140528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개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고양이의 상태를 측정하기위해서는 필히 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한명이 잡고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(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보정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),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한명이 측정 해야함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웨어러블 타입으로 해결</a:t>
            </a:r>
            <a:endParaRPr lang="ko-KR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6427C0-A558-8B3D-1975-E7773461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16" y="4805899"/>
            <a:ext cx="1952319" cy="1846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DB5D91-E16A-7E23-3132-B89B97938EFD}"/>
              </a:ext>
            </a:extLst>
          </p:cNvPr>
          <p:cNvSpPr txBox="1"/>
          <p:nvPr/>
        </p:nvSpPr>
        <p:spPr>
          <a:xfrm>
            <a:off x="3695700" y="4934074"/>
            <a:ext cx="5575300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기존의 </a:t>
            </a:r>
            <a:r>
              <a:rPr lang="ko-KR" altLang="en-US" sz="13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환축장비는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개당 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250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만원 정도이며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개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고양이의 귀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혀에 </a:t>
            </a:r>
            <a:r>
              <a:rPr lang="ko-KR" altLang="en-US" sz="13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물려야해서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마취가 되어있어야만 측정이 가능하고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체온을 측정하기 위해서는 항문을 찔러야 잴 수 있음</a:t>
            </a:r>
            <a:endParaRPr lang="ko-KR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C8CADB8-EFC6-BE60-3D9E-94CE41C8BE87}"/>
              </a:ext>
            </a:extLst>
          </p:cNvPr>
          <p:cNvGrpSpPr/>
          <p:nvPr/>
        </p:nvGrpSpPr>
        <p:grpSpPr>
          <a:xfrm>
            <a:off x="2102568" y="4573932"/>
            <a:ext cx="1371070" cy="2078496"/>
            <a:chOff x="4915920" y="2429164"/>
            <a:chExt cx="2604509" cy="361141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2D775E-1C82-8B0A-BD8A-E1D612684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7057" t="35421" r="22306" b="11919"/>
            <a:stretch>
              <a:fillRect/>
            </a:stretch>
          </p:blipFill>
          <p:spPr>
            <a:xfrm>
              <a:off x="4915920" y="2429164"/>
              <a:ext cx="2604509" cy="3611418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3D45FF1-8CFD-A4FA-B3AC-652ED963D070}"/>
                </a:ext>
              </a:extLst>
            </p:cNvPr>
            <p:cNvSpPr/>
            <p:nvPr/>
          </p:nvSpPr>
          <p:spPr>
            <a:xfrm>
              <a:off x="5651500" y="3826544"/>
              <a:ext cx="819150" cy="9793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456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3E90-CD21-F15B-77D9-B41E3DA5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19D8A5-8105-3CB6-4EA5-3ECDBFAB3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1EB0F-C221-884C-3B10-5B5B421FA5EF}"/>
              </a:ext>
            </a:extLst>
          </p:cNvPr>
          <p:cNvSpPr txBox="1"/>
          <p:nvPr/>
        </p:nvSpPr>
        <p:spPr>
          <a:xfrm>
            <a:off x="5298346" y="475927"/>
            <a:ext cx="159530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/>
              <a:t>Insight</a:t>
            </a:r>
            <a:endParaRPr lang="ko-KR" altLang="en-US" sz="36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A78F36-8155-1AFA-FDEB-6F84063E315B}"/>
              </a:ext>
            </a:extLst>
          </p:cNvPr>
          <p:cNvSpPr/>
          <p:nvPr/>
        </p:nvSpPr>
        <p:spPr>
          <a:xfrm>
            <a:off x="3695700" y="1247775"/>
            <a:ext cx="4800600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dirty="0"/>
              <a:t>회복기 사망과 심장질환 위험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A6B19-6E93-5655-3440-28F81C8879D7}"/>
              </a:ext>
            </a:extLst>
          </p:cNvPr>
          <p:cNvSpPr txBox="1"/>
          <p:nvPr/>
        </p:nvSpPr>
        <p:spPr>
          <a:xfrm>
            <a:off x="1139306" y="4698462"/>
            <a:ext cx="31186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4.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문제점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83BC3-851C-149C-F2B2-814DEE813846}"/>
              </a:ext>
            </a:extLst>
          </p:cNvPr>
          <p:cNvSpPr txBox="1"/>
          <p:nvPr/>
        </p:nvSpPr>
        <p:spPr>
          <a:xfrm>
            <a:off x="1139306" y="4424120"/>
            <a:ext cx="311865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ko-KR" altLang="en-US" sz="7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출처 </a:t>
            </a:r>
            <a:r>
              <a:rPr lang="en-US" altLang="ko-KR" sz="7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: </a:t>
            </a:r>
            <a:r>
              <a:rPr lang="ko-KR" altLang="en-US" sz="7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대한수의사회</a:t>
            </a:r>
            <a:endParaRPr lang="en-US" altLang="ko-KR" sz="7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580A1B-78A4-9E48-7095-C101DF847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06" y="2039613"/>
            <a:ext cx="3118655" cy="22921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7AD6CE-9001-DF59-DE96-9BC569C68F29}"/>
              </a:ext>
            </a:extLst>
          </p:cNvPr>
          <p:cNvSpPr txBox="1"/>
          <p:nvPr/>
        </p:nvSpPr>
        <p:spPr>
          <a:xfrm>
            <a:off x="4770089" y="2686603"/>
            <a:ext cx="5140528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개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고양이의 심장 관련질환을 높게 </a:t>
            </a:r>
            <a:r>
              <a:rPr lang="ko-KR" altLang="en-US" sz="13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발생됌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그 중 시작은 심부전이 시작이며 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현재 사용 생체신호 학습을 통해 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99%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정확도 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AI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모델 개발 </a:t>
            </a:r>
            <a:endParaRPr lang="ko-KR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196C1-FEFD-FA9E-59CA-8B2B1989295A}"/>
              </a:ext>
            </a:extLst>
          </p:cNvPr>
          <p:cNvSpPr txBox="1"/>
          <p:nvPr/>
        </p:nvSpPr>
        <p:spPr>
          <a:xfrm>
            <a:off x="1139306" y="1747225"/>
            <a:ext cx="31186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3.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문제점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F1B2C8-9E44-FC45-45BF-39C56A38AD97}"/>
              </a:ext>
            </a:extLst>
          </p:cNvPr>
          <p:cNvSpPr txBox="1"/>
          <p:nvPr/>
        </p:nvSpPr>
        <p:spPr>
          <a:xfrm>
            <a:off x="4770089" y="4990850"/>
            <a:ext cx="5140528" cy="129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마취 관련 사망의 약 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50%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는 수술 후 회복기에 발생 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개는 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47%, 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고양이는 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61%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가 수술이 끝나고 회복기에 발생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회복 시작 후 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3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시간 이내가 가장 위험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지속적인 집중 모니터링 필요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400"/>
              </a:spcBef>
            </a:pPr>
            <a:endParaRPr lang="ko-KR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4907B8-8F65-3C91-87E3-F6418EBA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7480" r="12671"/>
          <a:stretch>
            <a:fillRect/>
          </a:stretch>
        </p:blipFill>
        <p:spPr>
          <a:xfrm>
            <a:off x="1139306" y="5065137"/>
            <a:ext cx="1469541" cy="16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3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9CC31E-49B7-8A63-C71E-E7F19986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062E7-EF72-DD11-74EA-1D821D9E4886}"/>
              </a:ext>
            </a:extLst>
          </p:cNvPr>
          <p:cNvSpPr txBox="1"/>
          <p:nvPr/>
        </p:nvSpPr>
        <p:spPr>
          <a:xfrm>
            <a:off x="4243685" y="432521"/>
            <a:ext cx="3834604" cy="5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1300"/>
              </a:lnSpc>
            </a:pPr>
            <a:r>
              <a:rPr lang="en-US" altLang="ko-KR" sz="36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Solution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93DFEA-C02B-36E1-9EC5-1ADD409E6899}"/>
              </a:ext>
            </a:extLst>
          </p:cNvPr>
          <p:cNvSpPr/>
          <p:nvPr/>
        </p:nvSpPr>
        <p:spPr>
          <a:xfrm>
            <a:off x="2326513" y="1248244"/>
            <a:ext cx="7909642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동물병원 및 소비자 대상 솔루션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42ECFB7-AB46-66BB-7551-918966E348FB}"/>
              </a:ext>
            </a:extLst>
          </p:cNvPr>
          <p:cNvSpPr/>
          <p:nvPr/>
        </p:nvSpPr>
        <p:spPr>
          <a:xfrm>
            <a:off x="190699" y="5493297"/>
            <a:ext cx="2596213" cy="736600"/>
          </a:xfrm>
          <a:prstGeom prst="roundRect">
            <a:avLst>
              <a:gd name="adj" fmla="val 50000"/>
            </a:avLst>
          </a:prstGeom>
          <a:solidFill>
            <a:srgbClr val="FD9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/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웨어러블 제품</a:t>
            </a:r>
            <a:endParaRPr lang="ko-KR" altLang="ko-KR" sz="14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8E2B5C8-0F3A-E357-39AD-51D1353921CA}"/>
              </a:ext>
            </a:extLst>
          </p:cNvPr>
          <p:cNvSpPr/>
          <p:nvPr/>
        </p:nvSpPr>
        <p:spPr>
          <a:xfrm>
            <a:off x="3379312" y="5467171"/>
            <a:ext cx="2596213" cy="736600"/>
          </a:xfrm>
          <a:prstGeom prst="roundRect">
            <a:avLst>
              <a:gd name="adj" fmla="val 50000"/>
            </a:avLst>
          </a:prstGeom>
          <a:solidFill>
            <a:srgbClr val="FD9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/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모니터링 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APP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51B0C5-FC28-EA2A-6DF0-B2F14730F349}"/>
              </a:ext>
            </a:extLst>
          </p:cNvPr>
          <p:cNvSpPr/>
          <p:nvPr/>
        </p:nvSpPr>
        <p:spPr>
          <a:xfrm>
            <a:off x="6567925" y="5390656"/>
            <a:ext cx="2596213" cy="736600"/>
          </a:xfrm>
          <a:prstGeom prst="roundRect">
            <a:avLst>
              <a:gd name="adj" fmla="val 50000"/>
            </a:avLst>
          </a:prstGeom>
          <a:solidFill>
            <a:srgbClr val="FD9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/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질병 검출 </a:t>
            </a:r>
            <a:r>
              <a:rPr lang="en-US" altLang="ko-KR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AI 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솔루션</a:t>
            </a:r>
            <a:endParaRPr lang="en-US" altLang="ko-KR" sz="14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B57BB2C-75D9-D120-B97C-63023B989D6D}"/>
              </a:ext>
            </a:extLst>
          </p:cNvPr>
          <p:cNvSpPr/>
          <p:nvPr/>
        </p:nvSpPr>
        <p:spPr>
          <a:xfrm>
            <a:off x="9470056" y="5390656"/>
            <a:ext cx="2596213" cy="736600"/>
          </a:xfrm>
          <a:prstGeom prst="roundRect">
            <a:avLst>
              <a:gd name="adj" fmla="val 50000"/>
            </a:avLst>
          </a:prstGeom>
          <a:solidFill>
            <a:srgbClr val="FD9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/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동물병원 전용</a:t>
            </a:r>
            <a:endParaRPr lang="en-US" altLang="ko-KR" sz="14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 algn="ctr" latinLnBrk="0"/>
            <a:r>
              <a:rPr lang="ko-KR" altLang="en-US" sz="14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레퍼럴</a:t>
            </a:r>
            <a:r>
              <a:rPr lang="ko-KR" altLang="en-US" sz="14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기반 마케팅 솔루션</a:t>
            </a:r>
            <a:endParaRPr lang="en-US" altLang="ko-KR" sz="14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7C2E09-BF5F-88BB-677F-8A5387B35B82}"/>
              </a:ext>
            </a:extLst>
          </p:cNvPr>
          <p:cNvGrpSpPr/>
          <p:nvPr/>
        </p:nvGrpSpPr>
        <p:grpSpPr>
          <a:xfrm>
            <a:off x="116016" y="2939388"/>
            <a:ext cx="1082183" cy="1922172"/>
            <a:chOff x="436056" y="1255368"/>
            <a:chExt cx="1082183" cy="192217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115BA5-9EA2-03C2-9ACB-AF87B75A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056" y="1255368"/>
              <a:ext cx="1082183" cy="1922172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0434095-E85D-0F3A-2AD5-BA5A695727CC}"/>
                </a:ext>
              </a:extLst>
            </p:cNvPr>
            <p:cNvSpPr/>
            <p:nvPr/>
          </p:nvSpPr>
          <p:spPr>
            <a:xfrm>
              <a:off x="814644" y="2000423"/>
              <a:ext cx="249770" cy="28261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8BBC6C-1FBC-50C7-8885-1F76CFEDD7A0}"/>
              </a:ext>
            </a:extLst>
          </p:cNvPr>
          <p:cNvGrpSpPr/>
          <p:nvPr/>
        </p:nvGrpSpPr>
        <p:grpSpPr>
          <a:xfrm>
            <a:off x="1198199" y="2932264"/>
            <a:ext cx="1914501" cy="1914501"/>
            <a:chOff x="2207919" y="1072372"/>
            <a:chExt cx="6858000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4F83F8-E885-2C98-92D5-78F298C4A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7919" y="1072372"/>
              <a:ext cx="6858000" cy="6858000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2E8D832-07DB-F500-0777-CACBFC64D37C}"/>
                </a:ext>
              </a:extLst>
            </p:cNvPr>
            <p:cNvSpPr/>
            <p:nvPr/>
          </p:nvSpPr>
          <p:spPr>
            <a:xfrm>
              <a:off x="5453804" y="2651189"/>
              <a:ext cx="1655060" cy="187270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21C648-1ABF-303B-A209-5C0754786805}"/>
              </a:ext>
            </a:extLst>
          </p:cNvPr>
          <p:cNvSpPr txBox="1"/>
          <p:nvPr/>
        </p:nvSpPr>
        <p:spPr>
          <a:xfrm>
            <a:off x="6888480" y="3794760"/>
            <a:ext cx="176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휴대폰에 </a:t>
            </a:r>
            <a:r>
              <a:rPr lang="ko-KR" altLang="en-US" dirty="0" err="1"/>
              <a:t>질병알람</a:t>
            </a:r>
            <a:r>
              <a:rPr lang="ko-KR" altLang="en-US" dirty="0"/>
              <a:t> 뜨는 이미지 필요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041D02-ABD4-8E49-C090-506901970D91}"/>
              </a:ext>
            </a:extLst>
          </p:cNvPr>
          <p:cNvSpPr txBox="1"/>
          <p:nvPr/>
        </p:nvSpPr>
        <p:spPr>
          <a:xfrm>
            <a:off x="9723120" y="3684443"/>
            <a:ext cx="176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동물병원 마케팅 관련 이미지 필요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23654D-1045-839F-390E-F2F1B1F05A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419" r="59034" b="10677"/>
          <a:stretch>
            <a:fillRect/>
          </a:stretch>
        </p:blipFill>
        <p:spPr>
          <a:xfrm>
            <a:off x="3814782" y="2004060"/>
            <a:ext cx="1488739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5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0FE0E-8B9D-D2EB-A062-9B441756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17D668-BDE0-D0DE-3DE0-D751D8503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4C2EF0-ED65-79E9-B35F-26E9D86D51D8}"/>
              </a:ext>
            </a:extLst>
          </p:cNvPr>
          <p:cNvSpPr txBox="1"/>
          <p:nvPr/>
        </p:nvSpPr>
        <p:spPr>
          <a:xfrm>
            <a:off x="5182130" y="475927"/>
            <a:ext cx="1827744" cy="596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1300"/>
              </a:lnSpc>
            </a:pPr>
            <a:r>
              <a:rPr lang="en-US" altLang="ko-KR" sz="3600" dirty="0"/>
              <a:t>Traction</a:t>
            </a:r>
            <a:endParaRPr lang="en-US" altLang="ko-KR" sz="36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53210739-FA38-7D27-DB72-76E004F6A5A3}"/>
              </a:ext>
            </a:extLst>
          </p:cNvPr>
          <p:cNvSpPr/>
          <p:nvPr/>
        </p:nvSpPr>
        <p:spPr>
          <a:xfrm>
            <a:off x="4811555" y="1248673"/>
            <a:ext cx="2578415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dirty="0"/>
              <a:t>실증 및 제휴 현황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B8DB5DD8-B45C-D525-9F43-7BFCBBE1A24C}"/>
              </a:ext>
            </a:extLst>
          </p:cNvPr>
          <p:cNvSpPr txBox="1"/>
          <p:nvPr/>
        </p:nvSpPr>
        <p:spPr>
          <a:xfrm>
            <a:off x="689814" y="5045425"/>
            <a:ext cx="3173626" cy="85408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전국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10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개 대형 병원 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MOU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및 실증 진행 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300"/>
              </a:spcBef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(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센트럴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24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시동물의료센터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2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바른동물의료센터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등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)</a:t>
            </a:r>
          </a:p>
          <a:p>
            <a:pPr lvl="0">
              <a:spcBef>
                <a:spcPts val="300"/>
              </a:spcBef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2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개 대학 실증 진행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lvl="0">
              <a:spcBef>
                <a:spcPts val="300"/>
              </a:spcBef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(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건국대 수의학과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대구한의대 동물보건학과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)</a:t>
            </a:r>
            <a:endParaRPr lang="en-US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7138AA8F-24C2-9C5A-9DCF-0B7D5866362E}"/>
              </a:ext>
            </a:extLst>
          </p:cNvPr>
          <p:cNvSpPr txBox="1"/>
          <p:nvPr/>
        </p:nvSpPr>
        <p:spPr>
          <a:xfrm>
            <a:off x="4592747" y="5045425"/>
            <a:ext cx="2347437" cy="43345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500"/>
              </a:spcBef>
              <a:buClr>
                <a:srgbClr val="3D3D3D"/>
              </a:buClr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납품 병원 직접 방문 및 전화를 통해 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>
              <a:spcBef>
                <a:spcPts val="500"/>
              </a:spcBef>
              <a:buClr>
                <a:srgbClr val="3D3D3D"/>
              </a:buClr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고객 상담진행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8C50646-4C04-A2C5-2714-73F63555F6FD}"/>
              </a:ext>
            </a:extLst>
          </p:cNvPr>
          <p:cNvCxnSpPr>
            <a:cxnSpLocks/>
          </p:cNvCxnSpPr>
          <p:nvPr/>
        </p:nvCxnSpPr>
        <p:spPr>
          <a:xfrm>
            <a:off x="4125209" y="4988275"/>
            <a:ext cx="0" cy="1333156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169A40-22B7-0CD4-D42A-29ABA133FBB1}"/>
              </a:ext>
            </a:extLst>
          </p:cNvPr>
          <p:cNvCxnSpPr>
            <a:cxnSpLocks/>
          </p:cNvCxnSpPr>
          <p:nvPr/>
        </p:nvCxnSpPr>
        <p:spPr>
          <a:xfrm>
            <a:off x="7464425" y="5045425"/>
            <a:ext cx="0" cy="1333156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925DE55B-051E-70AC-6F8F-4A718F5F4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AC7275-2AAA-1F11-FCA9-5C27B2A1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5" y="774149"/>
            <a:ext cx="1001207" cy="12322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162956-5873-A6B5-FD85-1E53F3FB6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718" y="849405"/>
            <a:ext cx="776635" cy="10817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C77F50-CCF3-E64B-4F73-6A5069194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12" y="2236010"/>
            <a:ext cx="1001207" cy="8969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5CFD26-56A4-8129-2F6A-C9D2A1A97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032" y="2247234"/>
            <a:ext cx="1226387" cy="1029366"/>
          </a:xfrm>
          <a:prstGeom prst="rect">
            <a:avLst/>
          </a:prstGeom>
        </p:spPr>
      </p:pic>
      <p:pic>
        <p:nvPicPr>
          <p:cNvPr id="27" name="그림 26" descr="텍스트, 로고, 폰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554B6C-8326-D78B-9D6D-3A981854E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3" y="3284203"/>
            <a:ext cx="2100796" cy="35815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0BFD74E-C84D-0D1A-96E6-2C5073A61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814" y="3931208"/>
            <a:ext cx="931855" cy="5800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8DCFA4-7C2D-BD43-CB2A-CFFC17F8F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1408" y="3786030"/>
            <a:ext cx="723482" cy="10968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3B42A88-75AC-4053-6E0B-D0D9C0163E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6452" y="2014584"/>
            <a:ext cx="2655455" cy="265545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2EED027-ED19-5AE6-98DD-AF4791E0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606" y="950776"/>
            <a:ext cx="975189" cy="10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 descr="만화 영화, 고양이, 포유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457C5A-1672-67AD-E8E1-A3992CBB85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96" y="2236010"/>
            <a:ext cx="1029366" cy="1029366"/>
          </a:xfrm>
          <a:prstGeom prst="rect">
            <a:avLst/>
          </a:prstGeom>
        </p:spPr>
      </p:pic>
      <p:pic>
        <p:nvPicPr>
          <p:cNvPr id="39" name="그림 38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B98786-910C-0327-02FE-9C01CF361E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338" y="3265376"/>
            <a:ext cx="1741524" cy="37606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8F8E538-53B9-D2D6-6DBF-F747086595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40874" y="3931208"/>
            <a:ext cx="1243988" cy="85408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4D1DE54-DA13-AB26-D6F4-6886CD4B6F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7309" y="2761917"/>
            <a:ext cx="3416471" cy="1891057"/>
          </a:xfrm>
          <a:prstGeom prst="rect">
            <a:avLst/>
          </a:prstGeom>
        </p:spPr>
      </p:pic>
      <p:sp>
        <p:nvSpPr>
          <p:cNvPr id="44" name="TextBox 21">
            <a:extLst>
              <a:ext uri="{FF2B5EF4-FFF2-40B4-BE49-F238E27FC236}">
                <a16:creationId xmlns:a16="http://schemas.microsoft.com/office/drawing/2014/main" id="{2C7041D9-532E-AC78-2AE7-3826007A7015}"/>
              </a:ext>
            </a:extLst>
          </p:cNvPr>
          <p:cNvSpPr txBox="1"/>
          <p:nvPr/>
        </p:nvSpPr>
        <p:spPr>
          <a:xfrm>
            <a:off x="7907308" y="4988275"/>
            <a:ext cx="3783039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500"/>
              </a:spcBef>
              <a:buClr>
                <a:srgbClr val="3D3D3D"/>
              </a:buClr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질병별 개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고양이 생체데이터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1,000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개 수집 및 학습 진행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60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1752-066F-93DF-39E9-7C3F3A589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5FA8CE-B18D-2521-F2FE-ABBB33AF6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99DE6-D183-8CA3-3CBF-9DB922220788}"/>
              </a:ext>
            </a:extLst>
          </p:cNvPr>
          <p:cNvSpPr txBox="1"/>
          <p:nvPr/>
        </p:nvSpPr>
        <p:spPr>
          <a:xfrm>
            <a:off x="5539663" y="475927"/>
            <a:ext cx="1112677" cy="596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1300"/>
              </a:lnSpc>
            </a:pPr>
            <a:r>
              <a:rPr lang="en-US" altLang="ko-KR" sz="3600" dirty="0"/>
              <a:t>Tech</a:t>
            </a:r>
            <a:endParaRPr lang="en-US" altLang="ko-KR" sz="36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F453E34-6580-64E5-E0A9-CFD580A17EFD}"/>
              </a:ext>
            </a:extLst>
          </p:cNvPr>
          <p:cNvSpPr/>
          <p:nvPr/>
        </p:nvSpPr>
        <p:spPr>
          <a:xfrm>
            <a:off x="4002776" y="1206154"/>
            <a:ext cx="4509681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신호처리 기반 </a:t>
            </a:r>
            <a:r>
              <a:rPr lang="en-US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Motion Artifact AI  </a:t>
            </a:r>
            <a:r>
              <a:rPr lang="ko-KR" altLang="en-US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솔루션해결</a:t>
            </a:r>
            <a:r>
              <a:rPr lang="en-US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  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47F32537-1E5C-BBF5-920E-8EA9FF4EAA39}"/>
              </a:ext>
            </a:extLst>
          </p:cNvPr>
          <p:cNvSpPr txBox="1"/>
          <p:nvPr/>
        </p:nvSpPr>
        <p:spPr>
          <a:xfrm>
            <a:off x="476952" y="1639198"/>
            <a:ext cx="1718676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해결 목표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: motion artifact</a:t>
            </a:r>
            <a:endParaRPr lang="en-US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523703-B6F5-71F6-0984-4CA99512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47" t="23387"/>
          <a:stretch>
            <a:fillRect/>
          </a:stretch>
        </p:blipFill>
        <p:spPr>
          <a:xfrm>
            <a:off x="7240709" y="1815499"/>
            <a:ext cx="2072338" cy="90639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D47CC4-2C2C-BCE4-E493-584691D6643B}"/>
              </a:ext>
            </a:extLst>
          </p:cNvPr>
          <p:cNvGrpSpPr/>
          <p:nvPr/>
        </p:nvGrpSpPr>
        <p:grpSpPr>
          <a:xfrm>
            <a:off x="4423956" y="2721896"/>
            <a:ext cx="7768044" cy="3920932"/>
            <a:chOff x="1297740" y="2950216"/>
            <a:chExt cx="7768044" cy="3920932"/>
          </a:xfrm>
        </p:grpSpPr>
        <p:pic>
          <p:nvPicPr>
            <p:cNvPr id="22" name="그림 21" descr="텍스트, 도표, 라인, 그래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1147251-4BC2-BCA0-2AE1-BB4AA6BC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848" y="2950216"/>
              <a:ext cx="3995936" cy="1997968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216A268-174E-48F4-DC18-BEFF6FAC7F8D}"/>
                </a:ext>
              </a:extLst>
            </p:cNvPr>
            <p:cNvGrpSpPr/>
            <p:nvPr/>
          </p:nvGrpSpPr>
          <p:grpSpPr>
            <a:xfrm>
              <a:off x="5091316" y="4366658"/>
              <a:ext cx="3851920" cy="2504490"/>
              <a:chOff x="5091316" y="4366658"/>
              <a:chExt cx="3851920" cy="2504490"/>
            </a:xfrm>
          </p:grpSpPr>
          <p:pic>
            <p:nvPicPr>
              <p:cNvPr id="30" name="그림 29" descr="텍스트, 도표, 라인, 그래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7292891-2A1A-C15A-5EE8-30D44F5E9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1316" y="4945188"/>
                <a:ext cx="3851920" cy="192596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653F38-8069-94DA-4E61-FDA1B2E86C54}"/>
                  </a:ext>
                </a:extLst>
              </p:cNvPr>
              <p:cNvSpPr txBox="1"/>
              <p:nvPr/>
            </p:nvSpPr>
            <p:spPr>
              <a:xfrm>
                <a:off x="6278014" y="4366658"/>
                <a:ext cx="1810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98AFC39-9687-CC83-A0EF-572575D1D8BD}"/>
                  </a:ext>
                </a:extLst>
              </p:cNvPr>
              <p:cNvSpPr txBox="1"/>
              <p:nvPr/>
            </p:nvSpPr>
            <p:spPr>
              <a:xfrm>
                <a:off x="6297753" y="6026608"/>
                <a:ext cx="1810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4746B67-D726-A59E-E467-73544F1AF003}"/>
                </a:ext>
              </a:extLst>
            </p:cNvPr>
            <p:cNvGrpSpPr/>
            <p:nvPr/>
          </p:nvGrpSpPr>
          <p:grpSpPr>
            <a:xfrm>
              <a:off x="1297740" y="3021796"/>
              <a:ext cx="3998371" cy="3575976"/>
              <a:chOff x="74035" y="3223951"/>
              <a:chExt cx="3998371" cy="3575976"/>
            </a:xfrm>
          </p:grpSpPr>
          <p:pic>
            <p:nvPicPr>
              <p:cNvPr id="26" name="그림 25" descr="텍스트, 도표, 라인, 그래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368C758-2C9E-3290-DB74-26906EA5B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5" y="3223951"/>
                <a:ext cx="3978651" cy="1989326"/>
              </a:xfrm>
              <a:prstGeom prst="rect">
                <a:avLst/>
              </a:prstGeom>
            </p:spPr>
          </p:pic>
          <p:pic>
            <p:nvPicPr>
              <p:cNvPr id="27" name="그림 26" descr="텍스트, 도표, 라인, 그래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2F4EBD2-2271-5CF1-9700-98CF98B80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5" y="4810601"/>
                <a:ext cx="3978651" cy="198932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7D4242-2DEE-EA28-67EA-9B8D6EF534AA}"/>
                  </a:ext>
                </a:extLst>
              </p:cNvPr>
              <p:cNvSpPr txBox="1"/>
              <p:nvPr/>
            </p:nvSpPr>
            <p:spPr>
              <a:xfrm>
                <a:off x="1002672" y="6041443"/>
                <a:ext cx="1810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DE20B7-1C68-3F68-D040-14BC78875AD5}"/>
                  </a:ext>
                </a:extLst>
              </p:cNvPr>
              <p:cNvSpPr txBox="1"/>
              <p:nvPr/>
            </p:nvSpPr>
            <p:spPr>
              <a:xfrm>
                <a:off x="1002672" y="4366658"/>
                <a:ext cx="1810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F1929EFF-B3F2-01B5-72A9-968AC339A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95" y="3173254"/>
            <a:ext cx="4201444" cy="2201535"/>
          </a:xfrm>
          <a:prstGeom prst="rect">
            <a:avLst/>
          </a:prstGeom>
        </p:spPr>
      </p:pic>
      <p:sp>
        <p:nvSpPr>
          <p:cNvPr id="35" name="TextBox 21">
            <a:extLst>
              <a:ext uri="{FF2B5EF4-FFF2-40B4-BE49-F238E27FC236}">
                <a16:creationId xmlns:a16="http://schemas.microsoft.com/office/drawing/2014/main" id="{8F43B331-22FD-FD1E-7DF0-172922F47F16}"/>
              </a:ext>
            </a:extLst>
          </p:cNvPr>
          <p:cNvSpPr txBox="1"/>
          <p:nvPr/>
        </p:nvSpPr>
        <p:spPr>
          <a:xfrm>
            <a:off x="1336290" y="5518635"/>
            <a:ext cx="1338956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LTE (CNN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기반 모델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)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endParaRPr lang="en-US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04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523F3-C9CE-DEC1-3BE0-A38D2DD6F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F9582E-DCFD-1A99-FB51-9479F981A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3A3DD0-C66D-009E-30C3-58C5EF6CCA84}"/>
              </a:ext>
            </a:extLst>
          </p:cNvPr>
          <p:cNvSpPr txBox="1"/>
          <p:nvPr/>
        </p:nvSpPr>
        <p:spPr>
          <a:xfrm>
            <a:off x="5539663" y="475927"/>
            <a:ext cx="1112676" cy="596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1300"/>
              </a:lnSpc>
            </a:pPr>
            <a:r>
              <a:rPr lang="en-US" altLang="ko-KR" sz="3600" dirty="0"/>
              <a:t>Tech</a:t>
            </a:r>
            <a:endParaRPr lang="en-US" altLang="ko-KR" sz="36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DAA8EE4-5BC9-D235-EE0D-D5CA2272D020}"/>
              </a:ext>
            </a:extLst>
          </p:cNvPr>
          <p:cNvSpPr/>
          <p:nvPr/>
        </p:nvSpPr>
        <p:spPr>
          <a:xfrm>
            <a:off x="4002776" y="1206154"/>
            <a:ext cx="4509681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AI </a:t>
            </a:r>
            <a:r>
              <a:rPr lang="ko-KR" altLang="en-US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기반 실시간 부정맥 검출 솔루션 및 경량화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E23C78-51C6-CE70-EC9C-E436B7652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58599"/>
              </p:ext>
            </p:extLst>
          </p:nvPr>
        </p:nvGraphicFramePr>
        <p:xfrm>
          <a:off x="217047" y="3323489"/>
          <a:ext cx="5779893" cy="1256130"/>
        </p:xfrm>
        <a:graphic>
          <a:graphicData uri="http://schemas.openxmlformats.org/drawingml/2006/table">
            <a:tbl>
              <a:tblPr/>
              <a:tblGrid>
                <a:gridCol w="1050890">
                  <a:extLst>
                    <a:ext uri="{9D8B030D-6E8A-4147-A177-3AD203B41FA5}">
                      <a16:colId xmlns:a16="http://schemas.microsoft.com/office/drawing/2014/main" val="2542886354"/>
                    </a:ext>
                  </a:extLst>
                </a:gridCol>
                <a:gridCol w="1121895">
                  <a:extLst>
                    <a:ext uri="{9D8B030D-6E8A-4147-A177-3AD203B41FA5}">
                      <a16:colId xmlns:a16="http://schemas.microsoft.com/office/drawing/2014/main" val="536866881"/>
                    </a:ext>
                  </a:extLst>
                </a:gridCol>
                <a:gridCol w="1803554">
                  <a:extLst>
                    <a:ext uri="{9D8B030D-6E8A-4147-A177-3AD203B41FA5}">
                      <a16:colId xmlns:a16="http://schemas.microsoft.com/office/drawing/2014/main" val="210674098"/>
                    </a:ext>
                  </a:extLst>
                </a:gridCol>
                <a:gridCol w="1803554">
                  <a:extLst>
                    <a:ext uri="{9D8B030D-6E8A-4147-A177-3AD203B41FA5}">
                      <a16:colId xmlns:a16="http://schemas.microsoft.com/office/drawing/2014/main" val="18229875"/>
                    </a:ext>
                  </a:extLst>
                </a:gridCol>
              </a:tblGrid>
              <a:tr h="251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178650"/>
                  </a:ext>
                </a:extLst>
              </a:tr>
              <a:tr h="251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78759"/>
                  </a:ext>
                </a:extLst>
              </a:tr>
              <a:tr h="251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218949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279886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301376"/>
                  </a:ext>
                </a:extLst>
              </a:tr>
              <a:tr h="251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107978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875300"/>
                  </a:ext>
                </a:extLst>
              </a:tr>
              <a:tr h="251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AFIB DB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171908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665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73798EA-1907-704C-15A0-BBE96AD2DAB7}"/>
              </a:ext>
            </a:extLst>
          </p:cNvPr>
          <p:cNvSpPr txBox="1"/>
          <p:nvPr/>
        </p:nvSpPr>
        <p:spPr>
          <a:xfrm>
            <a:off x="5364048" y="1833104"/>
            <a:ext cx="118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 </a:t>
            </a:r>
            <a:r>
              <a:rPr lang="ko-KR" altLang="en-US" dirty="0"/>
              <a:t>종류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B15B8E-F03C-8AB3-B330-46ED5C35D805}"/>
              </a:ext>
            </a:extLst>
          </p:cNvPr>
          <p:cNvGrpSpPr/>
          <p:nvPr/>
        </p:nvGrpSpPr>
        <p:grpSpPr>
          <a:xfrm>
            <a:off x="6195062" y="2798964"/>
            <a:ext cx="5345221" cy="2852882"/>
            <a:chOff x="58629" y="1124744"/>
            <a:chExt cx="9017154" cy="56587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E5463E-CAC3-F989-5069-E893EF384262}"/>
                </a:ext>
              </a:extLst>
            </p:cNvPr>
            <p:cNvSpPr txBox="1"/>
            <p:nvPr/>
          </p:nvSpPr>
          <p:spPr>
            <a:xfrm>
              <a:off x="58629" y="1124744"/>
              <a:ext cx="8856983" cy="12820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 err="1"/>
                <a:t>Test</a:t>
              </a:r>
              <a:r>
                <a:rPr lang="ko-KR" altLang="en-US" b="1" dirty="0"/>
                <a:t> </a:t>
              </a:r>
              <a:r>
                <a:rPr lang="ko-KR" altLang="en-US" b="1" dirty="0" err="1"/>
                <a:t>Accuracy</a:t>
              </a:r>
              <a:r>
                <a:rPr lang="ko-KR" altLang="en-US" b="1" dirty="0"/>
                <a:t>: 0.9961 ,F1: 0.9961,AUC: 0.9995 ,</a:t>
              </a:r>
              <a:r>
                <a:rPr lang="ko-KR" altLang="en-US" b="1" dirty="0" err="1"/>
                <a:t>recall</a:t>
              </a:r>
              <a:r>
                <a:rPr lang="ko-KR" altLang="en-US" b="1" dirty="0"/>
                <a:t>: 0.9969,prec: 0.9971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19326A-6FA9-ECEF-7323-FE681B936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688" y="2256422"/>
              <a:ext cx="2638235" cy="210772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72FCD9-8A1E-C02F-EFC2-B65A1047B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2245939"/>
              <a:ext cx="2631067" cy="21507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0287D51-572A-C436-D3A3-FF3F64A1C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4630410"/>
              <a:ext cx="2580882" cy="212205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BBB05D-CAC3-47C0-1156-56B1C0B3F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9912" y="4682980"/>
              <a:ext cx="2552206" cy="208621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2728EFF-D48A-BB3C-F177-D015A1DA5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45084" y="4682980"/>
              <a:ext cx="2530699" cy="210055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9C0F65-6217-612C-5EDB-51C42D441723}"/>
              </a:ext>
            </a:extLst>
          </p:cNvPr>
          <p:cNvSpPr txBox="1"/>
          <p:nvPr/>
        </p:nvSpPr>
        <p:spPr>
          <a:xfrm>
            <a:off x="399135" y="2202436"/>
            <a:ext cx="5140528" cy="99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400"/>
              </a:spcBef>
              <a:buAutoNum type="arabicPeriod"/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기존은 신호처리 필터 방법으로 동잡음을 해결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342900" lvl="0" indent="-342900">
              <a:spcBef>
                <a:spcPts val="400"/>
              </a:spcBef>
              <a:buAutoNum type="arabicPeriod"/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신호필터 방법의 한계 존재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342900" lvl="0" indent="-342900">
              <a:spcBef>
                <a:spcPts val="400"/>
              </a:spcBef>
              <a:buAutoNum type="arabicPeriod"/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노이즈가 </a:t>
            </a:r>
            <a:r>
              <a:rPr lang="ko-KR" altLang="en-US" sz="13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생기는것을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AI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로 복원시켜 노이즈가 </a:t>
            </a:r>
            <a:r>
              <a:rPr lang="ko-KR" altLang="en-US" sz="13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없는것으로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재생성을 통해 </a:t>
            </a:r>
            <a:r>
              <a:rPr lang="ko-KR" altLang="en-US" sz="13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동잡음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해결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30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26984-98CA-1029-6416-1069B655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D5C5F6-EB99-194D-54FC-ACE6D90B0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8FD585-B79A-3DF2-07EF-EB40CB00A58C}"/>
              </a:ext>
            </a:extLst>
          </p:cNvPr>
          <p:cNvSpPr txBox="1"/>
          <p:nvPr/>
        </p:nvSpPr>
        <p:spPr>
          <a:xfrm>
            <a:off x="5539663" y="475927"/>
            <a:ext cx="1112676" cy="596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1300"/>
              </a:lnSpc>
            </a:pPr>
            <a:r>
              <a:rPr lang="en-US" altLang="ko-KR" sz="3600" dirty="0"/>
              <a:t>Tech</a:t>
            </a:r>
            <a:endParaRPr lang="en-US" altLang="ko-KR" sz="36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342167D-7852-00B0-9381-0BC837781401}"/>
              </a:ext>
            </a:extLst>
          </p:cNvPr>
          <p:cNvSpPr/>
          <p:nvPr/>
        </p:nvSpPr>
        <p:spPr>
          <a:xfrm>
            <a:off x="4002776" y="1206154"/>
            <a:ext cx="4509681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여상학습 기반 피부질환 검출 </a:t>
            </a:r>
            <a:r>
              <a:rPr lang="en-US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AI </a:t>
            </a:r>
            <a:r>
              <a:rPr lang="ko-KR" altLang="en-US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솔루션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1787BA-DF0D-5DBD-B26A-06BA7BE1AB05}"/>
              </a:ext>
            </a:extLst>
          </p:cNvPr>
          <p:cNvSpPr/>
          <p:nvPr/>
        </p:nvSpPr>
        <p:spPr>
          <a:xfrm>
            <a:off x="316163" y="4466323"/>
            <a:ext cx="1175343" cy="5040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YOLO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(ImageNet</a:t>
            </a:r>
            <a:r>
              <a:rPr lang="ko-KR" altLang="en-US" sz="1100" b="1" dirty="0">
                <a:solidFill>
                  <a:schemeClr val="tx1"/>
                </a:solidFill>
              </a:rPr>
              <a:t>학습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C91809-E00E-9CAC-73C8-2D61490CD85B}"/>
              </a:ext>
            </a:extLst>
          </p:cNvPr>
          <p:cNvSpPr/>
          <p:nvPr/>
        </p:nvSpPr>
        <p:spPr>
          <a:xfrm>
            <a:off x="1853640" y="4466323"/>
            <a:ext cx="1440160" cy="5040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YOLO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</a:rPr>
              <a:t>필터링 </a:t>
            </a:r>
            <a:r>
              <a:rPr lang="en-US" altLang="ko-KR" sz="1100" b="1" dirty="0">
                <a:solidFill>
                  <a:schemeClr val="tx1"/>
                </a:solidFill>
              </a:rPr>
              <a:t>DB)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</a:rPr>
              <a:t>전이학습 </a:t>
            </a:r>
            <a:r>
              <a:rPr lang="en-US" altLang="ko-KR" sz="1100" b="1" dirty="0">
                <a:solidFill>
                  <a:schemeClr val="tx1"/>
                </a:solidFill>
              </a:rPr>
              <a:t>2</a:t>
            </a:r>
            <a:r>
              <a:rPr lang="ko-KR" altLang="en-US" sz="1100" b="1" dirty="0">
                <a:solidFill>
                  <a:schemeClr val="tx1"/>
                </a:solidFill>
              </a:rPr>
              <a:t>단계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9532F8-3973-7995-5D26-95853E931189}"/>
              </a:ext>
            </a:extLst>
          </p:cNvPr>
          <p:cNvSpPr/>
          <p:nvPr/>
        </p:nvSpPr>
        <p:spPr>
          <a:xfrm>
            <a:off x="3680446" y="4466323"/>
            <a:ext cx="1440160" cy="5040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YOLO</a:t>
            </a: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필터링 환부 </a:t>
            </a:r>
            <a:r>
              <a:rPr lang="en-US" altLang="ko-KR" sz="1100" b="1">
                <a:solidFill>
                  <a:schemeClr val="tx1"/>
                </a:solidFill>
              </a:rPr>
              <a:t>DB)</a:t>
            </a: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전이학습 </a:t>
            </a:r>
            <a:r>
              <a:rPr lang="en-US" altLang="ko-KR" sz="1100" b="1">
                <a:solidFill>
                  <a:schemeClr val="tx1"/>
                </a:solidFill>
              </a:rPr>
              <a:t>3</a:t>
            </a:r>
            <a:r>
              <a:rPr lang="ko-KR" altLang="en-US" sz="1100" b="1">
                <a:solidFill>
                  <a:schemeClr val="tx1"/>
                </a:solidFill>
              </a:rPr>
              <a:t>단계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A3D822F-E5C6-D038-6B5D-F973F8CF935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491506" y="4718351"/>
            <a:ext cx="3621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EFC41D-7E31-A9A8-3259-6DB0F3670BB6}"/>
              </a:ext>
            </a:extLst>
          </p:cNvPr>
          <p:cNvCxnSpPr>
            <a:cxnSpLocks/>
          </p:cNvCxnSpPr>
          <p:nvPr/>
        </p:nvCxnSpPr>
        <p:spPr>
          <a:xfrm>
            <a:off x="3293800" y="4718351"/>
            <a:ext cx="3866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0AA7122-5FB6-8230-8A6B-BAE1120D4A48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5120606" y="4718351"/>
            <a:ext cx="278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2460879-5026-FDA5-799E-183176172A5B}"/>
              </a:ext>
            </a:extLst>
          </p:cNvPr>
          <p:cNvSpPr/>
          <p:nvPr/>
        </p:nvSpPr>
        <p:spPr>
          <a:xfrm>
            <a:off x="5398921" y="4588759"/>
            <a:ext cx="1152128" cy="2591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실험케이스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C389502-1BF4-B68F-43B4-68EDFCBAFA18}"/>
              </a:ext>
            </a:extLst>
          </p:cNvPr>
          <p:cNvSpPr/>
          <p:nvPr/>
        </p:nvSpPr>
        <p:spPr>
          <a:xfrm>
            <a:off x="3824462" y="3667079"/>
            <a:ext cx="1152128" cy="2591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실험케이스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1EFCB1F-BE7E-6E52-84AA-EC4A51D10769}"/>
              </a:ext>
            </a:extLst>
          </p:cNvPr>
          <p:cNvSpPr/>
          <p:nvPr/>
        </p:nvSpPr>
        <p:spPr>
          <a:xfrm>
            <a:off x="3815131" y="4099128"/>
            <a:ext cx="1152128" cy="2591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실험케이스 </a:t>
            </a:r>
            <a:r>
              <a:rPr lang="en-US" altLang="ko-KR" sz="1200">
                <a:solidFill>
                  <a:schemeClr val="tx1"/>
                </a:solidFill>
              </a:rPr>
              <a:t>2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61DCD13-FCB8-D0AF-9892-1B5F4A0B67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01646" y="4304866"/>
            <a:ext cx="489631" cy="3373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004C902-A6F1-D45A-20E3-24AE47F234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29712" y="3850330"/>
            <a:ext cx="448702" cy="3413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581BA7-9575-9BA6-0A7E-162C2C93A433}"/>
              </a:ext>
            </a:extLst>
          </p:cNvPr>
          <p:cNvSpPr txBox="1"/>
          <p:nvPr/>
        </p:nvSpPr>
        <p:spPr>
          <a:xfrm>
            <a:off x="399135" y="2202436"/>
            <a:ext cx="5140528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400"/>
              </a:spcBef>
              <a:buAutoNum type="arabicPeriod"/>
            </a:pPr>
            <a:r>
              <a:rPr lang="ko-KR" altLang="en-US" sz="13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반려견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대상 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6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가지 대표적인 피부병 검출 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342900" lvl="0" indent="-342900">
              <a:spcBef>
                <a:spcPts val="400"/>
              </a:spcBef>
              <a:buAutoNum type="arabicPeriod"/>
            </a:pP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전문가 보다는 일반 가정에서 사용 하기 위한 용도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342900" lvl="0" indent="-342900">
              <a:spcBef>
                <a:spcPts val="400"/>
              </a:spcBef>
              <a:buAutoNum type="arabicPeriod"/>
            </a:pP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5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만장의 질병 </a:t>
            </a:r>
            <a:r>
              <a:rPr lang="en-US" altLang="ko-KR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DB</a:t>
            </a:r>
            <a:r>
              <a:rPr lang="ko-KR" altLang="en-US" sz="13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를 학습 및 검출</a:t>
            </a:r>
            <a:endParaRPr lang="en-US" altLang="ko-KR" sz="13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34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951AB-C83C-F064-01B1-E4BB9365F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77D007-5687-5BD8-EC22-D601510CC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180" y="0"/>
            <a:ext cx="623640" cy="30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E7EB9-BF9A-C9FA-306C-1BEF7A5A7AC2}"/>
              </a:ext>
            </a:extLst>
          </p:cNvPr>
          <p:cNvSpPr txBox="1"/>
          <p:nvPr/>
        </p:nvSpPr>
        <p:spPr>
          <a:xfrm>
            <a:off x="5663830" y="475927"/>
            <a:ext cx="864340" cy="596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1300"/>
              </a:lnSpc>
            </a:pPr>
            <a:r>
              <a:rPr lang="en-US" altLang="ko-KR" sz="36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BM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7FA529C-5443-57EE-779A-3C45B1B6D517}"/>
              </a:ext>
            </a:extLst>
          </p:cNvPr>
          <p:cNvSpPr/>
          <p:nvPr/>
        </p:nvSpPr>
        <p:spPr>
          <a:xfrm>
            <a:off x="2335045" y="1914524"/>
            <a:ext cx="1514476" cy="1514476"/>
          </a:xfrm>
          <a:prstGeom prst="ellipse">
            <a:avLst/>
          </a:prstGeom>
          <a:solidFill>
            <a:schemeClr val="bg1"/>
          </a:solidFill>
          <a:ln w="9525">
            <a:solidFill>
              <a:srgbClr val="3E61B8"/>
            </a:solidFill>
          </a:ln>
          <a:effectLst>
            <a:glow rad="889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7777"/>
              </a:lnSpc>
            </a:pPr>
            <a:r>
              <a:rPr lang="en-US" altLang="ko-KR" sz="20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E61B8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B2B</a:t>
            </a:r>
            <a:endParaRPr lang="ko-KR" altLang="ko-KR" sz="20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E61B8"/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0481D01C-8EBC-A936-4987-173B8FDD3FF7}"/>
              </a:ext>
            </a:extLst>
          </p:cNvPr>
          <p:cNvSpPr txBox="1"/>
          <p:nvPr/>
        </p:nvSpPr>
        <p:spPr>
          <a:xfrm>
            <a:off x="2081125" y="4695338"/>
            <a:ext cx="1925527" cy="68223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동물병원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r>
              <a:rPr lang="ko-KR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판매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</a:p>
          <a:p>
            <a:pPr>
              <a:spcBef>
                <a:spcPts val="500"/>
              </a:spcBef>
              <a:buClr>
                <a:srgbClr val="3D3D3D"/>
              </a:buClr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(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개당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30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만원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+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유지보수비용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)</a:t>
            </a:r>
            <a:endParaRPr lang="ko-KR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>
              <a:spcBef>
                <a:spcPts val="500"/>
              </a:spcBef>
              <a:buClr>
                <a:srgbClr val="3D3D3D"/>
              </a:buClr>
            </a:pP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CF9BB63-3B80-5EE5-0557-AEB9B382E5F0}"/>
              </a:ext>
            </a:extLst>
          </p:cNvPr>
          <p:cNvSpPr/>
          <p:nvPr/>
        </p:nvSpPr>
        <p:spPr>
          <a:xfrm>
            <a:off x="1803066" y="4111066"/>
            <a:ext cx="2578434" cy="425207"/>
          </a:xfrm>
          <a:prstGeom prst="roundRect">
            <a:avLst>
              <a:gd name="adj" fmla="val 50000"/>
            </a:avLst>
          </a:prstGeom>
          <a:solidFill>
            <a:srgbClr val="FD9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>
              <a:lnSpc>
                <a:spcPct val="117777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동물 병원 납품 및 판매</a:t>
            </a:r>
            <a:endParaRPr lang="ko-KR" altLang="ko-KR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6DA083B-6C1D-501C-EEC9-981EDE729D7F}"/>
              </a:ext>
            </a:extLst>
          </p:cNvPr>
          <p:cNvSpPr/>
          <p:nvPr/>
        </p:nvSpPr>
        <p:spPr>
          <a:xfrm>
            <a:off x="5175723" y="1914524"/>
            <a:ext cx="1514476" cy="1514476"/>
          </a:xfrm>
          <a:prstGeom prst="ellipse">
            <a:avLst/>
          </a:prstGeom>
          <a:solidFill>
            <a:schemeClr val="bg1"/>
          </a:solidFill>
          <a:ln w="9525">
            <a:solidFill>
              <a:srgbClr val="3E61B8"/>
            </a:solidFill>
          </a:ln>
          <a:effectLst>
            <a:glow rad="889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7777"/>
              </a:lnSpc>
            </a:pPr>
            <a:r>
              <a:rPr lang="en-US" altLang="ko-KR" sz="20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E61B8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B2C</a:t>
            </a:r>
            <a:endParaRPr lang="ko-KR" altLang="ko-KR" sz="20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E61B8"/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01E7399-80F5-D0B9-E145-C3C37FC94D37}"/>
              </a:ext>
            </a:extLst>
          </p:cNvPr>
          <p:cNvSpPr/>
          <p:nvPr/>
        </p:nvSpPr>
        <p:spPr>
          <a:xfrm>
            <a:off x="4643745" y="4111066"/>
            <a:ext cx="2578434" cy="425207"/>
          </a:xfrm>
          <a:prstGeom prst="roundRect">
            <a:avLst>
              <a:gd name="adj" fmla="val 50000"/>
            </a:avLst>
          </a:prstGeom>
          <a:solidFill>
            <a:srgbClr val="FD9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>
              <a:lnSpc>
                <a:spcPct val="117777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일반 가정 제품 판매</a:t>
            </a:r>
            <a:endParaRPr lang="ko-KR" altLang="ko-KR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8EDC6E0-5BC2-1F08-61DF-9CCAE7F82C58}"/>
              </a:ext>
            </a:extLst>
          </p:cNvPr>
          <p:cNvSpPr/>
          <p:nvPr/>
        </p:nvSpPr>
        <p:spPr>
          <a:xfrm>
            <a:off x="8016401" y="1914524"/>
            <a:ext cx="1514476" cy="1514476"/>
          </a:xfrm>
          <a:prstGeom prst="ellipse">
            <a:avLst/>
          </a:prstGeom>
          <a:solidFill>
            <a:schemeClr val="bg1"/>
          </a:solidFill>
          <a:ln w="9525">
            <a:solidFill>
              <a:srgbClr val="3E61B8"/>
            </a:solidFill>
          </a:ln>
          <a:effectLst>
            <a:glow rad="889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7777"/>
              </a:lnSpc>
            </a:pPr>
            <a:r>
              <a:rPr lang="en-US" altLang="ko-KR" sz="20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E61B8"/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B2G</a:t>
            </a:r>
            <a:endParaRPr lang="ko-KR" altLang="ko-KR" sz="20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E61B8"/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78F1BB4-CFC8-0A02-139E-3254EB38B055}"/>
              </a:ext>
            </a:extLst>
          </p:cNvPr>
          <p:cNvSpPr/>
          <p:nvPr/>
        </p:nvSpPr>
        <p:spPr>
          <a:xfrm>
            <a:off x="7484422" y="4111066"/>
            <a:ext cx="2578434" cy="425207"/>
          </a:xfrm>
          <a:prstGeom prst="roundRect">
            <a:avLst>
              <a:gd name="adj" fmla="val 50000"/>
            </a:avLst>
          </a:prstGeom>
          <a:solidFill>
            <a:srgbClr val="FD9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>
              <a:lnSpc>
                <a:spcPct val="117777"/>
              </a:lnSpc>
            </a:pPr>
            <a:r>
              <a:rPr lang="ko-KR" altLang="en-US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특수목적견 대상 판매</a:t>
            </a:r>
            <a:endParaRPr lang="ko-KR" altLang="ko-KR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7C29D01-8B13-BC63-01AF-6BB3896B007B}"/>
              </a:ext>
            </a:extLst>
          </p:cNvPr>
          <p:cNvCxnSpPr>
            <a:cxnSpLocks/>
          </p:cNvCxnSpPr>
          <p:nvPr/>
        </p:nvCxnSpPr>
        <p:spPr>
          <a:xfrm>
            <a:off x="3092283" y="3438524"/>
            <a:ext cx="0" cy="495299"/>
          </a:xfrm>
          <a:prstGeom prst="straightConnector1">
            <a:avLst/>
          </a:prstGeom>
          <a:ln cap="rnd">
            <a:solidFill>
              <a:srgbClr val="3E61B8"/>
            </a:solidFill>
            <a:prstDash val="sysDot"/>
            <a:round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286FC3A-537C-D1A5-E1B2-164BBA0B03F8}"/>
              </a:ext>
            </a:extLst>
          </p:cNvPr>
          <p:cNvCxnSpPr>
            <a:cxnSpLocks/>
          </p:cNvCxnSpPr>
          <p:nvPr/>
        </p:nvCxnSpPr>
        <p:spPr>
          <a:xfrm>
            <a:off x="5932961" y="3438524"/>
            <a:ext cx="0" cy="495299"/>
          </a:xfrm>
          <a:prstGeom prst="straightConnector1">
            <a:avLst/>
          </a:prstGeom>
          <a:ln cap="rnd">
            <a:solidFill>
              <a:srgbClr val="3E61B8"/>
            </a:solidFill>
            <a:prstDash val="sysDot"/>
            <a:round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F5B9F62-2881-C13C-F177-DE17C13C17F5}"/>
              </a:ext>
            </a:extLst>
          </p:cNvPr>
          <p:cNvCxnSpPr>
            <a:cxnSpLocks/>
          </p:cNvCxnSpPr>
          <p:nvPr/>
        </p:nvCxnSpPr>
        <p:spPr>
          <a:xfrm>
            <a:off x="8773639" y="3438524"/>
            <a:ext cx="0" cy="495299"/>
          </a:xfrm>
          <a:prstGeom prst="straightConnector1">
            <a:avLst/>
          </a:prstGeom>
          <a:ln cap="rnd">
            <a:solidFill>
              <a:srgbClr val="3E61B8"/>
            </a:solidFill>
            <a:prstDash val="sysDot"/>
            <a:round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E6C95EE-0F86-B8D8-E59B-9F2EBBD7AE18}"/>
              </a:ext>
            </a:extLst>
          </p:cNvPr>
          <p:cNvSpPr txBox="1"/>
          <p:nvPr/>
        </p:nvSpPr>
        <p:spPr>
          <a:xfrm>
            <a:off x="1981200" y="1920358"/>
            <a:ext cx="4199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01</a:t>
            </a:r>
            <a:endParaRPr lang="ko-KR" altLang="en-US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35D863-4860-2B73-44CB-8E8FD33CE280}"/>
              </a:ext>
            </a:extLst>
          </p:cNvPr>
          <p:cNvSpPr txBox="1"/>
          <p:nvPr/>
        </p:nvSpPr>
        <p:spPr>
          <a:xfrm>
            <a:off x="4867275" y="1920358"/>
            <a:ext cx="4199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02</a:t>
            </a:r>
            <a:endParaRPr lang="ko-KR" altLang="en-US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50AC2A-1DEF-87AC-0791-B40F3BB882A6}"/>
              </a:ext>
            </a:extLst>
          </p:cNvPr>
          <p:cNvSpPr txBox="1"/>
          <p:nvPr/>
        </p:nvSpPr>
        <p:spPr>
          <a:xfrm>
            <a:off x="7715250" y="1920358"/>
            <a:ext cx="4199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03</a:t>
            </a:r>
            <a:endParaRPr lang="ko-KR" altLang="en-US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1AEAEE9-1CB1-F3FC-0CBD-E50E6963D048}"/>
              </a:ext>
            </a:extLst>
          </p:cNvPr>
          <p:cNvCxnSpPr>
            <a:cxnSpLocks/>
          </p:cNvCxnSpPr>
          <p:nvPr/>
        </p:nvCxnSpPr>
        <p:spPr>
          <a:xfrm>
            <a:off x="4505325" y="4686643"/>
            <a:ext cx="0" cy="1333156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F815B08-A074-C0DB-E0EE-C4F0D8CFEE72}"/>
              </a:ext>
            </a:extLst>
          </p:cNvPr>
          <p:cNvCxnSpPr>
            <a:cxnSpLocks/>
          </p:cNvCxnSpPr>
          <p:nvPr/>
        </p:nvCxnSpPr>
        <p:spPr>
          <a:xfrm>
            <a:off x="7362825" y="4686643"/>
            <a:ext cx="0" cy="1333156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0AE9BE80-7F40-0ADC-D36D-0A44ED68DDBB}"/>
              </a:ext>
            </a:extLst>
          </p:cNvPr>
          <p:cNvSpPr/>
          <p:nvPr/>
        </p:nvSpPr>
        <p:spPr>
          <a:xfrm>
            <a:off x="4344988" y="1247775"/>
            <a:ext cx="3502025" cy="390525"/>
          </a:xfrm>
          <a:prstGeom prst="roundRect">
            <a:avLst>
              <a:gd name="adj" fmla="val 50000"/>
            </a:avLst>
          </a:prstGeom>
          <a:solidFill>
            <a:srgbClr val="3E6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제품 판매</a:t>
            </a:r>
            <a:endParaRPr lang="ko-KR" altLang="ko-KR" sz="16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1496F4-156F-A6C0-FAAD-8C2ABE0852F7}"/>
              </a:ext>
            </a:extLst>
          </p:cNvPr>
          <p:cNvSpPr txBox="1"/>
          <p:nvPr/>
        </p:nvSpPr>
        <p:spPr>
          <a:xfrm>
            <a:off x="10696621" y="6419436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주식회사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</a:t>
            </a:r>
            <a:r>
              <a:rPr lang="ko-KR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크림오프</a:t>
            </a:r>
            <a:r>
              <a:rPr lang="en-US" altLang="ko-KR" sz="1000" b="0" i="0" u="none" strike="noStrike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  </a:t>
            </a:r>
            <a:r>
              <a:rPr lang="en-US" altLang="ko-KR" sz="1000" b="0" i="0" u="none" strike="noStrike" spc="-150" dirty="0">
                <a:solidFill>
                  <a:srgbClr val="3E61B8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|   10</a:t>
            </a:r>
            <a:endParaRPr lang="ko-KR" altLang="ko-KR" sz="1000" b="0" i="0" u="none" strike="noStrike" spc="-150" dirty="0">
              <a:solidFill>
                <a:srgbClr val="3E61B8"/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79D6D6A8-D1BB-3BA6-4023-69601AB33494}"/>
              </a:ext>
            </a:extLst>
          </p:cNvPr>
          <p:cNvSpPr txBox="1"/>
          <p:nvPr/>
        </p:nvSpPr>
        <p:spPr>
          <a:xfrm>
            <a:off x="7665120" y="4695338"/>
            <a:ext cx="3018455" cy="43345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군견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경찰견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마약탐지견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, 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시각장애인 보조견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조달 통한 판매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792C8FE1-42BA-5240-53D7-FD2ADA6637F7}"/>
              </a:ext>
            </a:extLst>
          </p:cNvPr>
          <p:cNvSpPr txBox="1"/>
          <p:nvPr/>
        </p:nvSpPr>
        <p:spPr>
          <a:xfrm>
            <a:off x="4874896" y="4695338"/>
            <a:ext cx="2062424" cy="931024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133350" indent="-133350">
              <a:spcBef>
                <a:spcPts val="500"/>
              </a:spcBef>
              <a:buClr>
                <a:srgbClr val="3D3D3D"/>
              </a:buClr>
              <a:buFont typeface="Arial"/>
              <a:buChar char="●"/>
            </a:pP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일반 가정 판매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>
              <a:spcBef>
                <a:spcPts val="500"/>
              </a:spcBef>
              <a:buClr>
                <a:srgbClr val="3D3D3D"/>
              </a:buClr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(15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만원 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SW</a:t>
            </a:r>
            <a:r>
              <a:rPr lang="ko-KR" altLang="en-US" sz="1200" b="1" spc="-7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구독제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형태로 사용</a:t>
            </a: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)</a:t>
            </a:r>
          </a:p>
          <a:p>
            <a:pPr>
              <a:spcBef>
                <a:spcPts val="500"/>
              </a:spcBef>
              <a:buClr>
                <a:srgbClr val="3D3D3D"/>
              </a:buClr>
            </a:pPr>
            <a:r>
              <a:rPr lang="en-US" altLang="ko-KR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.</a:t>
            </a:r>
            <a:r>
              <a:rPr lang="ko-KR" altLang="en-US" sz="1200" b="1" spc="-7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rPr>
              <a:t> 일반 가정 판매</a:t>
            </a: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  <a:p>
            <a:pPr>
              <a:spcBef>
                <a:spcPts val="500"/>
              </a:spcBef>
              <a:buClr>
                <a:srgbClr val="3D3D3D"/>
              </a:buClr>
            </a:pPr>
            <a:endParaRPr lang="en-US" altLang="ko-KR" sz="1200" b="1" spc="-7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50" charset="-127"/>
              <a:ea typeface="에스코어 드림 4 Regular" panose="020B05030303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099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868</Words>
  <Application>Microsoft Office PowerPoint</Application>
  <PresentationFormat>와이드스크린</PresentationFormat>
  <Paragraphs>230</Paragraphs>
  <Slides>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S-Core Dream 3 Light</vt:lpstr>
      <vt:lpstr>S-Core Dream 6 Bold</vt:lpstr>
      <vt:lpstr>Yu Gothic UI Semibold</vt:lpstr>
      <vt:lpstr>맑은 고딕</vt:lpstr>
      <vt:lpstr>에스코어 드림 4 Regular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-</dc:creator>
  <cp:lastModifiedBy>do kwon</cp:lastModifiedBy>
  <cp:revision>51</cp:revision>
  <dcterms:created xsi:type="dcterms:W3CDTF">2024-10-28T12:04:16Z</dcterms:created>
  <dcterms:modified xsi:type="dcterms:W3CDTF">2025-08-25T08:57:59Z</dcterms:modified>
</cp:coreProperties>
</file>